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74" r:id="rId3"/>
    <p:sldId id="522" r:id="rId4"/>
    <p:sldId id="584" r:id="rId5"/>
    <p:sldId id="552" r:id="rId6"/>
    <p:sldId id="553" r:id="rId7"/>
    <p:sldId id="523" r:id="rId8"/>
    <p:sldId id="524" r:id="rId9"/>
    <p:sldId id="525" r:id="rId10"/>
    <p:sldId id="554" r:id="rId11"/>
    <p:sldId id="577" r:id="rId12"/>
    <p:sldId id="578" r:id="rId13"/>
    <p:sldId id="579" r:id="rId14"/>
    <p:sldId id="580" r:id="rId15"/>
    <p:sldId id="581" r:id="rId16"/>
    <p:sldId id="526" r:id="rId17"/>
    <p:sldId id="583" r:id="rId18"/>
    <p:sldId id="527" r:id="rId19"/>
    <p:sldId id="555" r:id="rId20"/>
    <p:sldId id="556" r:id="rId21"/>
    <p:sldId id="557" r:id="rId22"/>
    <p:sldId id="558" r:id="rId23"/>
    <p:sldId id="559" r:id="rId24"/>
    <p:sldId id="560" r:id="rId25"/>
    <p:sldId id="561" r:id="rId26"/>
    <p:sldId id="562" r:id="rId27"/>
    <p:sldId id="563" r:id="rId28"/>
    <p:sldId id="528" r:id="rId29"/>
    <p:sldId id="564" r:id="rId30"/>
    <p:sldId id="566" r:id="rId31"/>
    <p:sldId id="565" r:id="rId32"/>
    <p:sldId id="567" r:id="rId33"/>
    <p:sldId id="568" r:id="rId34"/>
    <p:sldId id="569" r:id="rId35"/>
    <p:sldId id="570" r:id="rId36"/>
    <p:sldId id="571" r:id="rId37"/>
    <p:sldId id="572" r:id="rId38"/>
    <p:sldId id="573" r:id="rId39"/>
    <p:sldId id="574" r:id="rId40"/>
    <p:sldId id="575" r:id="rId41"/>
    <p:sldId id="576" r:id="rId42"/>
    <p:sldId id="582" r:id="rId43"/>
    <p:sldId id="387"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83" autoAdjust="0"/>
    <p:restoredTop sz="94694"/>
  </p:normalViewPr>
  <p:slideViewPr>
    <p:cSldViewPr snapToGrid="0">
      <p:cViewPr varScale="1">
        <p:scale>
          <a:sx n="117" d="100"/>
          <a:sy n="117" d="100"/>
        </p:scale>
        <p:origin x="2360" y="168"/>
      </p:cViewPr>
      <p:guideLst>
        <p:guide pos="2880"/>
        <p:guide orient="horz" pos="2160"/>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A08F5-625E-A84F-A9BE-41DE4BE6706C}" type="datetimeFigureOut">
              <a:rPr lang="en-US" smtClean="0"/>
              <a:t>7/15/22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797E9-2339-F94B-9F42-CE53DC578F60}" type="slidenum">
              <a:rPr lang="en-US" smtClean="0"/>
              <a:t>‹#›</a:t>
            </a:fld>
            <a:endParaRPr lang="en-US" dirty="0"/>
          </a:p>
        </p:txBody>
      </p:sp>
    </p:spTree>
    <p:extLst>
      <p:ext uri="{BB962C8B-B14F-4D97-AF65-F5344CB8AC3E}">
        <p14:creationId xmlns:p14="http://schemas.microsoft.com/office/powerpoint/2010/main" val="242103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8FD6B9-5447-C345-8BE8-E0F640A2AF8D}" type="datetimeFigureOut">
              <a:rPr lang="en-US" smtClean="0"/>
              <a:t>7/15/22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7299B0-8E0F-1840-9915-057D819AD856}" type="slidenum">
              <a:rPr lang="en-US" smtClean="0"/>
              <a:t>‹#›</a:t>
            </a:fld>
            <a:endParaRPr lang="en-US" dirty="0"/>
          </a:p>
        </p:txBody>
      </p:sp>
    </p:spTree>
    <p:extLst>
      <p:ext uri="{BB962C8B-B14F-4D97-AF65-F5344CB8AC3E}">
        <p14:creationId xmlns:p14="http://schemas.microsoft.com/office/powerpoint/2010/main" val="260250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FD6B9-5447-C345-8BE8-E0F640A2AF8D}" type="datetimeFigureOut">
              <a:rPr lang="en-US" smtClean="0"/>
              <a:t>7/15/22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7299B0-8E0F-1840-9915-057D819AD856}" type="slidenum">
              <a:rPr lang="en-US" smtClean="0"/>
              <a:t>‹#›</a:t>
            </a:fld>
            <a:endParaRPr lang="en-US" dirty="0"/>
          </a:p>
        </p:txBody>
      </p:sp>
      <p:pic>
        <p:nvPicPr>
          <p:cNvPr id="7" name="Picture 6">
            <a:extLst>
              <a:ext uri="{FF2B5EF4-FFF2-40B4-BE49-F238E27FC236}">
                <a16:creationId xmlns:a16="http://schemas.microsoft.com/office/drawing/2014/main" id="{C3A3B29C-76E1-7889-FB8A-C558945AFD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235930" y="141190"/>
            <a:ext cx="908070" cy="731520"/>
          </a:xfrm>
          <a:prstGeom prst="rect">
            <a:avLst/>
          </a:prstGeom>
        </p:spPr>
      </p:pic>
    </p:spTree>
    <p:extLst>
      <p:ext uri="{BB962C8B-B14F-4D97-AF65-F5344CB8AC3E}">
        <p14:creationId xmlns:p14="http://schemas.microsoft.com/office/powerpoint/2010/main" val="296180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235930" y="141190"/>
            <a:ext cx="908070" cy="731520"/>
          </a:xfrm>
          <a:prstGeom prst="rect">
            <a:avLst/>
          </a:prstGeom>
        </p:spPr>
      </p:pic>
    </p:spTree>
    <p:extLst>
      <p:ext uri="{BB962C8B-B14F-4D97-AF65-F5344CB8AC3E}">
        <p14:creationId xmlns:p14="http://schemas.microsoft.com/office/powerpoint/2010/main" val="33739352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D6B9-5447-C345-8BE8-E0F640A2AF8D}" type="datetimeFigureOut">
              <a:rPr lang="en-US" smtClean="0"/>
              <a:t>7/15/22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7299B0-8E0F-1840-9915-057D819AD856}" type="slidenum">
              <a:rPr lang="en-US" smtClean="0"/>
              <a:t>‹#›</a:t>
            </a:fld>
            <a:endParaRPr lang="en-US" dirty="0"/>
          </a:p>
        </p:txBody>
      </p:sp>
    </p:spTree>
    <p:extLst>
      <p:ext uri="{BB962C8B-B14F-4D97-AF65-F5344CB8AC3E}">
        <p14:creationId xmlns:p14="http://schemas.microsoft.com/office/powerpoint/2010/main" val="3078779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 Id="rId9" Type="http://schemas.openxmlformats.org/officeDocument/2006/relationships/image" Target="../media/image42.jpg"/></Relationships>
</file>

<file path=ppt/slides/_rels/slide25.xml.rels><?xml version="1.0" encoding="UTF-8" standalone="yes"?>
<Relationships xmlns="http://schemas.openxmlformats.org/package/2006/relationships"><Relationship Id="rId3" Type="http://schemas.openxmlformats.org/officeDocument/2006/relationships/hyperlink" Target="https://momentfeed.com/" TargetMode="External"/><Relationship Id="rId2" Type="http://schemas.openxmlformats.org/officeDocument/2006/relationships/hyperlink" Target="https://meltwater.com/en/sysomos-meltwater.com" TargetMode="Externa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3" Type="http://schemas.openxmlformats.org/officeDocument/2006/relationships/hyperlink" Target="http://webscrapter.io/" TargetMode="External"/><Relationship Id="rId7" Type="http://schemas.openxmlformats.org/officeDocument/2006/relationships/image" Target="../media/image48.jpg"/><Relationship Id="rId2" Type="http://schemas.openxmlformats.org/officeDocument/2006/relationships/hyperlink" Target="https://digi.ninja/projects/cewl.php" TargetMode="Externa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hyperlink" Target="https://thewebminer.com/servic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2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 Id="rId9" Type="http://schemas.openxmlformats.org/officeDocument/2006/relationships/image" Target="../media/image61.jpg"/></Relationships>
</file>

<file path=ppt/slides/_rels/slide3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0.jpg"/><Relationship Id="rId13" Type="http://schemas.openxmlformats.org/officeDocument/2006/relationships/image" Target="../media/image75.jpg"/><Relationship Id="rId3" Type="http://schemas.openxmlformats.org/officeDocument/2006/relationships/image" Target="../media/image65.jpg"/><Relationship Id="rId7" Type="http://schemas.openxmlformats.org/officeDocument/2006/relationships/image" Target="../media/image69.jpg"/><Relationship Id="rId12" Type="http://schemas.openxmlformats.org/officeDocument/2006/relationships/image" Target="../media/image74.jpg"/><Relationship Id="rId2" Type="http://schemas.openxmlformats.org/officeDocument/2006/relationships/image" Target="../media/image64.jpg"/><Relationship Id="rId1" Type="http://schemas.openxmlformats.org/officeDocument/2006/relationships/slideLayout" Target="../slideLayouts/slideLayout2.xml"/><Relationship Id="rId6" Type="http://schemas.openxmlformats.org/officeDocument/2006/relationships/image" Target="../media/image68.jpg"/><Relationship Id="rId11" Type="http://schemas.openxmlformats.org/officeDocument/2006/relationships/image" Target="../media/image73.jpg"/><Relationship Id="rId5" Type="http://schemas.openxmlformats.org/officeDocument/2006/relationships/image" Target="../media/image67.jpg"/><Relationship Id="rId10" Type="http://schemas.openxmlformats.org/officeDocument/2006/relationships/image" Target="../media/image72.jpg"/><Relationship Id="rId4" Type="http://schemas.openxmlformats.org/officeDocument/2006/relationships/image" Target="../media/image66.jpg"/><Relationship Id="rId9" Type="http://schemas.openxmlformats.org/officeDocument/2006/relationships/image" Target="../media/image71.jpg"/></Relationships>
</file>

<file path=ppt/slides/_rels/slide34.xml.rels><?xml version="1.0" encoding="UTF-8" standalone="yes"?>
<Relationships xmlns="http://schemas.openxmlformats.org/package/2006/relationships"><Relationship Id="rId3" Type="http://schemas.openxmlformats.org/officeDocument/2006/relationships/hyperlink" Target="https://www.photome.de/" TargetMode="External"/><Relationship Id="rId7" Type="http://schemas.openxmlformats.org/officeDocument/2006/relationships/image" Target="../media/image79.jpg"/><Relationship Id="rId2" Type="http://schemas.openxmlformats.org/officeDocument/2006/relationships/hyperlink" Target="http://www.sno.phy.queensu.ca/~phil/exiftool/" TargetMode="External"/><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3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acme.com/" TargetMode="External"/><Relationship Id="rId2" Type="http://schemas.openxmlformats.org/officeDocument/2006/relationships/hyperlink" Target="http://www.sans.or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hyperlink" Target="https://www.exploit-db.com/google-hacking-database/" TargetMode="External"/><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hyperlink" Target="http://cachedview.com/" TargetMode="External"/><Relationship Id="rId2" Type="http://schemas.openxmlformats.org/officeDocument/2006/relationships/hyperlink" Target="https://archive.org/web" TargetMode="Externa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hyperlink" Target="http://www.pandemonia.com/flyi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ithub.com/leebaird/discove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descr="A picture containing graphical user interface&#10;&#10;Description automatically generated">
            <a:extLst>
              <a:ext uri="{FF2B5EF4-FFF2-40B4-BE49-F238E27FC236}">
                <a16:creationId xmlns:a16="http://schemas.microsoft.com/office/drawing/2014/main" id="{EA588271-9C43-B367-4F55-93352DAD5615}"/>
              </a:ext>
            </a:extLst>
          </p:cNvPr>
          <p:cNvPicPr>
            <a:picLocks noChangeAspect="1"/>
          </p:cNvPicPr>
          <p:nvPr/>
        </p:nvPicPr>
        <p:blipFill>
          <a:blip r:embed="rId2" cstate="print"/>
          <a:stretch>
            <a:fillRect/>
          </a:stretch>
        </p:blipFill>
        <p:spPr>
          <a:xfrm>
            <a:off x="1191781" y="598034"/>
            <a:ext cx="6449990" cy="1305605"/>
          </a:xfrm>
          <a:prstGeom prst="rect">
            <a:avLst/>
          </a:prstGeom>
        </p:spPr>
      </p:pic>
      <p:sp>
        <p:nvSpPr>
          <p:cNvPr id="5" name="object 2"/>
          <p:cNvSpPr txBox="1"/>
          <p:nvPr/>
        </p:nvSpPr>
        <p:spPr>
          <a:xfrm>
            <a:off x="-457200" y="2590800"/>
            <a:ext cx="9753599" cy="2119939"/>
          </a:xfrm>
          <a:prstGeom prst="rect">
            <a:avLst/>
          </a:prstGeom>
        </p:spPr>
        <p:txBody>
          <a:bodyPr vert="horz" wrap="square" lIns="0" tIns="38100" rIns="0" bIns="0" rtlCol="0">
            <a:spAutoFit/>
          </a:bodyPr>
          <a:lstStyle/>
          <a:p>
            <a:pPr marL="12700" marR="5080" algn="ctr">
              <a:lnSpc>
                <a:spcPts val="5250"/>
              </a:lnSpc>
              <a:spcBef>
                <a:spcPts val="300"/>
              </a:spcBef>
            </a:pPr>
            <a:r>
              <a:rPr sz="4000" spc="-5" dirty="0">
                <a:latin typeface="Calibri"/>
                <a:cs typeface="Calibri"/>
              </a:rPr>
              <a:t>CYBV </a:t>
            </a:r>
            <a:r>
              <a:rPr sz="4000" spc="-10" dirty="0">
                <a:latin typeface="Calibri"/>
                <a:cs typeface="Calibri"/>
              </a:rPr>
              <a:t>480 </a:t>
            </a:r>
            <a:r>
              <a:rPr sz="4000" spc="-5" dirty="0">
                <a:latin typeface="Calibri"/>
                <a:cs typeface="Calibri"/>
              </a:rPr>
              <a:t>Cyber</a:t>
            </a:r>
            <a:r>
              <a:rPr sz="4000" spc="-85" dirty="0">
                <a:latin typeface="Calibri"/>
                <a:cs typeface="Calibri"/>
              </a:rPr>
              <a:t> </a:t>
            </a:r>
            <a:r>
              <a:rPr sz="4000" spc="-5" dirty="0">
                <a:latin typeface="Calibri"/>
                <a:cs typeface="Calibri"/>
              </a:rPr>
              <a:t>Warfare  </a:t>
            </a:r>
            <a:endParaRPr lang="en-US" sz="4000" spc="-5" dirty="0">
              <a:latin typeface="Calibri"/>
              <a:cs typeface="Calibri"/>
            </a:endParaRPr>
          </a:p>
          <a:p>
            <a:pPr marL="12700" marR="5080" algn="ctr">
              <a:lnSpc>
                <a:spcPts val="5250"/>
              </a:lnSpc>
              <a:spcBef>
                <a:spcPts val="300"/>
              </a:spcBef>
            </a:pPr>
            <a:r>
              <a:rPr sz="4000" spc="-10">
                <a:latin typeface="Calibri"/>
                <a:cs typeface="Calibri"/>
              </a:rPr>
              <a:t>Week</a:t>
            </a:r>
            <a:r>
              <a:rPr sz="4000" spc="-20">
                <a:latin typeface="Calibri"/>
                <a:cs typeface="Calibri"/>
              </a:rPr>
              <a:t> </a:t>
            </a:r>
            <a:r>
              <a:rPr lang="en-US" sz="4000" spc="-20">
                <a:latin typeface="Calibri"/>
                <a:cs typeface="Calibri"/>
              </a:rPr>
              <a:t>3</a:t>
            </a:r>
            <a:endParaRPr lang="en-US" sz="4000" dirty="0">
              <a:latin typeface="Calibri"/>
              <a:cs typeface="Calibri"/>
            </a:endParaRPr>
          </a:p>
          <a:p>
            <a:pPr marL="12700" marR="5080" algn="ctr">
              <a:lnSpc>
                <a:spcPts val="5250"/>
              </a:lnSpc>
              <a:spcBef>
                <a:spcPts val="300"/>
              </a:spcBef>
            </a:pPr>
            <a:r>
              <a:rPr lang="en-US" sz="4000" dirty="0">
                <a:latin typeface="Calibri"/>
                <a:cs typeface="Calibri"/>
              </a:rPr>
              <a:t>Reconnaissance</a:t>
            </a:r>
            <a:endParaRPr sz="4000" dirty="0">
              <a:latin typeface="Calibri"/>
              <a:cs typeface="Calibri"/>
            </a:endParaRPr>
          </a:p>
        </p:txBody>
      </p:sp>
    </p:spTree>
    <p:extLst>
      <p:ext uri="{BB962C8B-B14F-4D97-AF65-F5344CB8AC3E}">
        <p14:creationId xmlns:p14="http://schemas.microsoft.com/office/powerpoint/2010/main" val="260528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err="1">
                <a:latin typeface="Times New Roman" charset="0"/>
                <a:ea typeface="Times New Roman" charset="0"/>
                <a:cs typeface="Times New Roman" charset="0"/>
              </a:rPr>
              <a:t>Whois</a:t>
            </a:r>
            <a:r>
              <a:rPr lang="en-US" sz="3600" dirty="0">
                <a:latin typeface="Times New Roman" charset="0"/>
                <a:ea typeface="Times New Roman" charset="0"/>
                <a:cs typeface="Times New Roman" charset="0"/>
              </a:rPr>
              <a:t> Searches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052611"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IP Address Assignment </a:t>
            </a:r>
            <a:r>
              <a:rPr lang="en-US" sz="1800" dirty="0" err="1">
                <a:solidFill>
                  <a:srgbClr val="000000"/>
                </a:solidFill>
                <a:latin typeface="Times New Roman" charset="0"/>
                <a:ea typeface="Times New Roman" charset="0"/>
                <a:cs typeface="Times New Roman" charset="0"/>
              </a:rPr>
              <a:t>Whois</a:t>
            </a:r>
            <a:r>
              <a:rPr lang="en-US" sz="1800" dirty="0">
                <a:solidFill>
                  <a:srgbClr val="000000"/>
                </a:solidFill>
                <a:latin typeface="Times New Roman" charset="0"/>
                <a:ea typeface="Times New Roman" charset="0"/>
                <a:cs typeface="Times New Roman" charset="0"/>
              </a:rPr>
              <a:t> Databases</a:t>
            </a:r>
          </a:p>
          <a:p>
            <a:pPr lvl="1">
              <a:buFont typeface="Wingdings" charset="2"/>
              <a:buChar char="Ø"/>
            </a:pPr>
            <a:r>
              <a:rPr lang="en-US" sz="1800" dirty="0">
                <a:solidFill>
                  <a:srgbClr val="000000"/>
                </a:solidFill>
                <a:latin typeface="Times New Roman" charset="0"/>
                <a:ea typeface="Times New Roman" charset="0"/>
                <a:cs typeface="Times New Roman" charset="0"/>
              </a:rPr>
              <a:t>American Registry for Internet Numbers (ARIN)</a:t>
            </a:r>
          </a:p>
          <a:p>
            <a:pPr lvl="1">
              <a:buFont typeface="Wingdings" charset="2"/>
              <a:buChar char="Ø"/>
            </a:pPr>
            <a:r>
              <a:rPr lang="en-US" sz="1800" dirty="0">
                <a:solidFill>
                  <a:srgbClr val="000000"/>
                </a:solidFill>
                <a:latin typeface="Times New Roman" charset="0"/>
                <a:ea typeface="Times New Roman" charset="0"/>
                <a:cs typeface="Times New Roman" charset="0"/>
              </a:rPr>
              <a:t>Reseaux IP Europeans Network Coordination Center (RIPE NCC)</a:t>
            </a:r>
          </a:p>
          <a:p>
            <a:pPr lvl="1">
              <a:buFont typeface="Wingdings" charset="2"/>
              <a:buChar char="Ø"/>
            </a:pPr>
            <a:r>
              <a:rPr lang="en-US" sz="1800" dirty="0">
                <a:solidFill>
                  <a:srgbClr val="000000"/>
                </a:solidFill>
                <a:latin typeface="Times New Roman" charset="0"/>
                <a:ea typeface="Times New Roman" charset="0"/>
                <a:cs typeface="Times New Roman" charset="0"/>
              </a:rPr>
              <a:t>Asia Pacific Network Information  Center (APNIC)</a:t>
            </a:r>
          </a:p>
          <a:p>
            <a:pPr lvl="1">
              <a:buFont typeface="Wingdings" charset="2"/>
              <a:buChar char="Ø"/>
            </a:pPr>
            <a:r>
              <a:rPr lang="en-US" sz="1800" dirty="0">
                <a:solidFill>
                  <a:srgbClr val="000000"/>
                </a:solidFill>
                <a:latin typeface="Times New Roman" charset="0"/>
                <a:ea typeface="Times New Roman" charset="0"/>
                <a:cs typeface="Times New Roman" charset="0"/>
              </a:rPr>
              <a:t>Latin American and Caribbean Internet Address Registry (LACNIC)</a:t>
            </a:r>
          </a:p>
          <a:p>
            <a:pPr lvl="1">
              <a:buFont typeface="Wingdings" charset="2"/>
              <a:buChar char="Ø"/>
            </a:pPr>
            <a:r>
              <a:rPr lang="en-US" sz="1800" dirty="0" err="1">
                <a:solidFill>
                  <a:srgbClr val="000000"/>
                </a:solidFill>
                <a:latin typeface="Times New Roman" charset="0"/>
                <a:ea typeface="Times New Roman" charset="0"/>
                <a:cs typeface="Times New Roman" charset="0"/>
              </a:rPr>
              <a:t>AfriNIC</a:t>
            </a: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10" name="Picture 9">
            <a:extLst>
              <a:ext uri="{FF2B5EF4-FFF2-40B4-BE49-F238E27FC236}">
                <a16:creationId xmlns:a16="http://schemas.microsoft.com/office/drawing/2014/main" id="{573CEFEA-F384-44DC-AFBE-BC51EA84D552}"/>
              </a:ext>
            </a:extLst>
          </p:cNvPr>
          <p:cNvPicPr>
            <a:picLocks noChangeAspect="1"/>
          </p:cNvPicPr>
          <p:nvPr/>
        </p:nvPicPr>
        <p:blipFill>
          <a:blip r:embed="rId2"/>
          <a:stretch>
            <a:fillRect/>
          </a:stretch>
        </p:blipFill>
        <p:spPr>
          <a:xfrm>
            <a:off x="1288256" y="3429000"/>
            <a:ext cx="6567487" cy="2895135"/>
          </a:xfrm>
          <a:prstGeom prst="rect">
            <a:avLst/>
          </a:prstGeom>
        </p:spPr>
      </p:pic>
    </p:spTree>
    <p:extLst>
      <p:ext uri="{BB962C8B-B14F-4D97-AF65-F5344CB8AC3E}">
        <p14:creationId xmlns:p14="http://schemas.microsoft.com/office/powerpoint/2010/main" val="158127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DNS Lookups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8051990"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DNS Record Types</a:t>
            </a:r>
          </a:p>
          <a:p>
            <a:pPr lvl="1">
              <a:buFont typeface="Wingdings" charset="2"/>
              <a:buChar char="Ø"/>
            </a:pPr>
            <a:r>
              <a:rPr lang="en-US" sz="1800" dirty="0">
                <a:solidFill>
                  <a:srgbClr val="000000"/>
                </a:solidFill>
                <a:latin typeface="Times New Roman" charset="0"/>
                <a:ea typeface="Times New Roman" charset="0"/>
                <a:cs typeface="Times New Roman" charset="0"/>
              </a:rPr>
              <a:t>NS: Nameserver record</a:t>
            </a:r>
          </a:p>
          <a:p>
            <a:pPr lvl="1">
              <a:buFont typeface="Wingdings" charset="2"/>
              <a:buChar char="Ø"/>
            </a:pPr>
            <a:r>
              <a:rPr lang="en-US" sz="1800" dirty="0">
                <a:solidFill>
                  <a:srgbClr val="000000"/>
                </a:solidFill>
                <a:latin typeface="Times New Roman" charset="0"/>
                <a:ea typeface="Times New Roman" charset="0"/>
                <a:cs typeface="Times New Roman" charset="0"/>
              </a:rPr>
              <a:t>A: Address record for IPv4 addresses for a given hostname</a:t>
            </a:r>
          </a:p>
          <a:p>
            <a:pPr lvl="1">
              <a:buFont typeface="Wingdings" charset="2"/>
              <a:buChar char="Ø"/>
            </a:pPr>
            <a:r>
              <a:rPr lang="en-US" sz="1800" dirty="0">
                <a:solidFill>
                  <a:srgbClr val="000000"/>
                </a:solidFill>
                <a:latin typeface="Times New Roman" charset="0"/>
                <a:ea typeface="Times New Roman" charset="0"/>
                <a:cs typeface="Times New Roman" charset="0"/>
              </a:rPr>
              <a:t>AAAA: “Quad-A” record for IPv6 address for a given hostname</a:t>
            </a:r>
          </a:p>
          <a:p>
            <a:pPr lvl="1">
              <a:buFont typeface="Wingdings" charset="2"/>
              <a:buChar char="Ø"/>
            </a:pPr>
            <a:r>
              <a:rPr lang="en-US" sz="1800" dirty="0">
                <a:solidFill>
                  <a:srgbClr val="000000"/>
                </a:solidFill>
                <a:latin typeface="Times New Roman" charset="0"/>
                <a:ea typeface="Times New Roman" charset="0"/>
                <a:cs typeface="Times New Roman" charset="0"/>
              </a:rPr>
              <a:t>HINFO: Host Information Record</a:t>
            </a:r>
          </a:p>
          <a:p>
            <a:pPr lvl="1">
              <a:buFont typeface="Wingdings" charset="2"/>
              <a:buChar char="Ø"/>
            </a:pPr>
            <a:r>
              <a:rPr lang="en-US" sz="1800" dirty="0">
                <a:solidFill>
                  <a:srgbClr val="000000"/>
                </a:solidFill>
                <a:latin typeface="Times New Roman" charset="0"/>
                <a:ea typeface="Times New Roman" charset="0"/>
                <a:cs typeface="Times New Roman" charset="0"/>
              </a:rPr>
              <a:t>MX: Mail Exchange record</a:t>
            </a:r>
          </a:p>
          <a:p>
            <a:pPr lvl="1">
              <a:buFont typeface="Wingdings" charset="2"/>
              <a:buChar char="Ø"/>
            </a:pPr>
            <a:r>
              <a:rPr lang="en-US" sz="1800" dirty="0">
                <a:solidFill>
                  <a:srgbClr val="000000"/>
                </a:solidFill>
                <a:latin typeface="Times New Roman" charset="0"/>
                <a:ea typeface="Times New Roman" charset="0"/>
                <a:cs typeface="Times New Roman" charset="0"/>
              </a:rPr>
              <a:t>TXT: Text record</a:t>
            </a:r>
          </a:p>
          <a:p>
            <a:pPr lvl="1">
              <a:buFont typeface="Wingdings" charset="2"/>
              <a:buChar char="Ø"/>
            </a:pPr>
            <a:r>
              <a:rPr lang="en-US" sz="1800" dirty="0">
                <a:solidFill>
                  <a:srgbClr val="000000"/>
                </a:solidFill>
                <a:latin typeface="Times New Roman" charset="0"/>
                <a:ea typeface="Times New Roman" charset="0"/>
                <a:cs typeface="Times New Roman" charset="0"/>
              </a:rPr>
              <a:t>CNAME: Canonical Name record (Aliases)</a:t>
            </a:r>
          </a:p>
          <a:p>
            <a:pPr lvl="1">
              <a:buFont typeface="Wingdings" charset="2"/>
              <a:buChar char="Ø"/>
            </a:pPr>
            <a:r>
              <a:rPr lang="en-US" sz="1800" dirty="0">
                <a:solidFill>
                  <a:srgbClr val="000000"/>
                </a:solidFill>
                <a:latin typeface="Times New Roman" charset="0"/>
                <a:ea typeface="Times New Roman" charset="0"/>
                <a:cs typeface="Times New Roman" charset="0"/>
              </a:rPr>
              <a:t>SOA: Start of Authority record</a:t>
            </a:r>
          </a:p>
          <a:p>
            <a:pPr lvl="1">
              <a:buFont typeface="Wingdings" charset="2"/>
              <a:buChar char="Ø"/>
            </a:pPr>
            <a:r>
              <a:rPr lang="en-US" sz="1800" dirty="0">
                <a:solidFill>
                  <a:srgbClr val="000000"/>
                </a:solidFill>
                <a:latin typeface="Times New Roman" charset="0"/>
                <a:ea typeface="Times New Roman" charset="0"/>
                <a:cs typeface="Times New Roman" charset="0"/>
              </a:rPr>
              <a:t>RP: Responsible Person record</a:t>
            </a:r>
          </a:p>
          <a:p>
            <a:pPr lvl="1">
              <a:buFont typeface="Wingdings" charset="2"/>
              <a:buChar char="Ø"/>
            </a:pPr>
            <a:r>
              <a:rPr lang="en-US" sz="1800" dirty="0">
                <a:solidFill>
                  <a:srgbClr val="000000"/>
                </a:solidFill>
                <a:latin typeface="Times New Roman" charset="0"/>
                <a:ea typeface="Times New Roman" charset="0"/>
                <a:cs typeface="Times New Roman" charset="0"/>
              </a:rPr>
              <a:t>PTR: Pointer for inverse lookups record</a:t>
            </a:r>
          </a:p>
          <a:p>
            <a:pPr lvl="1">
              <a:buFont typeface="Wingdings" charset="2"/>
              <a:buChar char="Ø"/>
            </a:pPr>
            <a:r>
              <a:rPr lang="en-US" sz="1800" dirty="0">
                <a:solidFill>
                  <a:srgbClr val="000000"/>
                </a:solidFill>
                <a:latin typeface="Times New Roman" charset="0"/>
                <a:ea typeface="Times New Roman" charset="0"/>
                <a:cs typeface="Times New Roman" charset="0"/>
              </a:rPr>
              <a:t>SRV: Service location record</a:t>
            </a:r>
          </a:p>
          <a:p>
            <a:pPr lvl="1">
              <a:buFont typeface="Wingdings" charset="2"/>
              <a:buChar char="Ø"/>
            </a:pPr>
            <a:r>
              <a:rPr lang="en-US" sz="1800" dirty="0">
                <a:solidFill>
                  <a:srgbClr val="000000"/>
                </a:solidFill>
                <a:latin typeface="Times New Roman" charset="0"/>
                <a:ea typeface="Times New Roman" charset="0"/>
                <a:cs typeface="Times New Roman" charset="0"/>
              </a:rPr>
              <a:t>SPF: Sender Policy Framework</a:t>
            </a:r>
          </a:p>
          <a:p>
            <a:pPr lvl="2">
              <a:buFont typeface="Wingdings" charset="2"/>
              <a:buChar char="Ø"/>
            </a:pPr>
            <a:endParaRPr lang="en-US" sz="1000" dirty="0">
              <a:solidFill>
                <a:srgbClr val="000000"/>
              </a:solidFill>
              <a:latin typeface="Times New Roman" charset="0"/>
              <a:ea typeface="Times New Roman" charset="0"/>
              <a:cs typeface="Times New Roman" charset="0"/>
            </a:endParaRPr>
          </a:p>
          <a:p>
            <a:pPr marL="914400" lvl="2" indent="0">
              <a:buNone/>
            </a:pPr>
            <a:endParaRPr lang="en-US" sz="14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35086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err="1">
                <a:latin typeface="Times New Roman" charset="0"/>
                <a:ea typeface="Times New Roman" charset="0"/>
                <a:cs typeface="Times New Roman" charset="0"/>
              </a:rPr>
              <a:t>nslookup</a:t>
            </a:r>
            <a:r>
              <a:rPr lang="en-US" sz="3600" dirty="0">
                <a:latin typeface="Times New Roman" charset="0"/>
                <a:ea typeface="Times New Roman" charset="0"/>
                <a:cs typeface="Times New Roman" charset="0"/>
              </a:rPr>
              <a:t> Command</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8051990"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Included in modern Windows, Linux and Unix</a:t>
            </a:r>
          </a:p>
          <a:p>
            <a:pPr indent="-285750">
              <a:buFont typeface="Wingdings" charset="2"/>
              <a:buChar char="Ø"/>
            </a:pPr>
            <a:r>
              <a:rPr lang="en-US" sz="1800" dirty="0" err="1">
                <a:solidFill>
                  <a:srgbClr val="000000"/>
                </a:solidFill>
                <a:latin typeface="Times New Roman" charset="0"/>
                <a:ea typeface="Times New Roman" charset="0"/>
                <a:cs typeface="Times New Roman" charset="0"/>
              </a:rPr>
              <a:t>nslookup</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r>
              <a:rPr lang="en-US" sz="1800" dirty="0" err="1">
                <a:solidFill>
                  <a:srgbClr val="000000"/>
                </a:solidFill>
                <a:latin typeface="Times New Roman" charset="0"/>
                <a:ea typeface="Times New Roman" charset="0"/>
                <a:cs typeface="Times New Roman" charset="0"/>
              </a:rPr>
              <a:t>nslookup</a:t>
            </a:r>
            <a:r>
              <a:rPr lang="en-US" sz="1800" dirty="0">
                <a:solidFill>
                  <a:srgbClr val="000000"/>
                </a:solidFill>
                <a:latin typeface="Times New Roman" charset="0"/>
                <a:ea typeface="Times New Roman" charset="0"/>
                <a:cs typeface="Times New Roman" charset="0"/>
              </a:rPr>
              <a:t> followed by domain name</a:t>
            </a:r>
          </a:p>
          <a:p>
            <a:pPr lvl="1">
              <a:buFont typeface="Wingdings" charset="2"/>
              <a:buChar char="Ø"/>
            </a:pPr>
            <a:r>
              <a:rPr lang="en-US" sz="1800" dirty="0" err="1">
                <a:solidFill>
                  <a:srgbClr val="000000"/>
                </a:solidFill>
                <a:latin typeface="Times New Roman" charset="0"/>
                <a:ea typeface="Times New Roman" charset="0"/>
                <a:cs typeface="Times New Roman" charset="0"/>
              </a:rPr>
              <a:t>nslookup</a:t>
            </a:r>
            <a:r>
              <a:rPr lang="en-US" sz="1800" dirty="0">
                <a:solidFill>
                  <a:srgbClr val="000000"/>
                </a:solidFill>
                <a:latin typeface="Times New Roman" charset="0"/>
                <a:ea typeface="Times New Roman" charset="0"/>
                <a:cs typeface="Times New Roman" charset="0"/>
              </a:rPr>
              <a:t> – enter interactive mode</a:t>
            </a:r>
          </a:p>
          <a:p>
            <a:pPr lvl="2">
              <a:buFont typeface="Wingdings" charset="2"/>
              <a:buChar char="Ø"/>
            </a:pPr>
            <a:endParaRPr lang="en-US" sz="1000" dirty="0">
              <a:solidFill>
                <a:srgbClr val="000000"/>
              </a:solidFill>
              <a:latin typeface="Times New Roman" charset="0"/>
              <a:ea typeface="Times New Roman" charset="0"/>
              <a:cs typeface="Times New Roman" charset="0"/>
            </a:endParaRPr>
          </a:p>
          <a:p>
            <a:pPr marL="914400" lvl="2" indent="0">
              <a:buNone/>
            </a:pPr>
            <a:endParaRPr lang="en-US" sz="1400" dirty="0">
              <a:solidFill>
                <a:srgbClr val="000000"/>
              </a:solidFill>
              <a:latin typeface="Times New Roman" charset="0"/>
              <a:ea typeface="Times New Roman" charset="0"/>
              <a:cs typeface="Times New Roman" charset="0"/>
            </a:endParaRPr>
          </a:p>
        </p:txBody>
      </p:sp>
      <p:pic>
        <p:nvPicPr>
          <p:cNvPr id="5" name="Picture 4">
            <a:extLst>
              <a:ext uri="{FF2B5EF4-FFF2-40B4-BE49-F238E27FC236}">
                <a16:creationId xmlns:a16="http://schemas.microsoft.com/office/drawing/2014/main" id="{F48B57DB-44A0-4175-A1AC-455834274661}"/>
              </a:ext>
            </a:extLst>
          </p:cNvPr>
          <p:cNvPicPr>
            <a:picLocks noChangeAspect="1"/>
          </p:cNvPicPr>
          <p:nvPr/>
        </p:nvPicPr>
        <p:blipFill>
          <a:blip r:embed="rId2"/>
          <a:stretch>
            <a:fillRect/>
          </a:stretch>
        </p:blipFill>
        <p:spPr>
          <a:xfrm>
            <a:off x="291568" y="2601861"/>
            <a:ext cx="4743347" cy="402546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9F2324C-CF39-4DA4-866E-ACABDECBAFE3}"/>
              </a:ext>
            </a:extLst>
          </p:cNvPr>
          <p:cNvPicPr>
            <a:picLocks noChangeAspect="1"/>
          </p:cNvPicPr>
          <p:nvPr/>
        </p:nvPicPr>
        <p:blipFill>
          <a:blip r:embed="rId3"/>
          <a:stretch>
            <a:fillRect/>
          </a:stretch>
        </p:blipFill>
        <p:spPr>
          <a:xfrm>
            <a:off x="4644247" y="2601861"/>
            <a:ext cx="4499753" cy="4256139"/>
          </a:xfrm>
          <a:prstGeom prst="rect">
            <a:avLst/>
          </a:prstGeom>
        </p:spPr>
      </p:pic>
      <p:sp>
        <p:nvSpPr>
          <p:cNvPr id="9" name="TextBox 8">
            <a:extLst>
              <a:ext uri="{FF2B5EF4-FFF2-40B4-BE49-F238E27FC236}">
                <a16:creationId xmlns:a16="http://schemas.microsoft.com/office/drawing/2014/main" id="{F023F784-F539-43C4-868A-67D23FDB5FDF}"/>
              </a:ext>
            </a:extLst>
          </p:cNvPr>
          <p:cNvSpPr txBox="1"/>
          <p:nvPr/>
        </p:nvSpPr>
        <p:spPr>
          <a:xfrm>
            <a:off x="201416" y="2343677"/>
            <a:ext cx="1177290" cy="369332"/>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nslookup</a:t>
            </a:r>
            <a:endParaRPr 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CEDF2BA-2029-4582-B277-6BE2DEE6958D}"/>
              </a:ext>
            </a:extLst>
          </p:cNvPr>
          <p:cNvSpPr txBox="1"/>
          <p:nvPr/>
        </p:nvSpPr>
        <p:spPr>
          <a:xfrm>
            <a:off x="4538548" y="2371747"/>
            <a:ext cx="3253637" cy="369332"/>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nslookup</a:t>
            </a:r>
            <a:r>
              <a:rPr lang="en-US" b="1" dirty="0">
                <a:latin typeface="Times New Roman" panose="02020603050405020304" pitchFamily="18" charset="0"/>
                <a:cs typeface="Times New Roman" panose="02020603050405020304" pitchFamily="18" charset="0"/>
              </a:rPr>
              <a:t> interactive</a:t>
            </a:r>
          </a:p>
        </p:txBody>
      </p:sp>
    </p:spTree>
    <p:extLst>
      <p:ext uri="{BB962C8B-B14F-4D97-AF65-F5344CB8AC3E}">
        <p14:creationId xmlns:p14="http://schemas.microsoft.com/office/powerpoint/2010/main" val="2564150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err="1">
                <a:latin typeface="Times New Roman" charset="0"/>
                <a:ea typeface="Times New Roman" charset="0"/>
                <a:cs typeface="Times New Roman" charset="0"/>
              </a:rPr>
              <a:t>nslookup</a:t>
            </a:r>
            <a:r>
              <a:rPr lang="en-US" sz="3600" dirty="0">
                <a:latin typeface="Times New Roman" charset="0"/>
                <a:ea typeface="Times New Roman" charset="0"/>
                <a:cs typeface="Times New Roman" charset="0"/>
              </a:rPr>
              <a:t> Interactively</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8051990"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Resolve an individual name or IP address</a:t>
            </a:r>
          </a:p>
          <a:p>
            <a:pPr lvl="1">
              <a:buFont typeface="Wingdings" charset="2"/>
              <a:buChar char="Ø"/>
            </a:pPr>
            <a:r>
              <a:rPr lang="en-US" sz="1800" dirty="0">
                <a:solidFill>
                  <a:srgbClr val="000000"/>
                </a:solidFill>
                <a:latin typeface="Times New Roman" charset="0"/>
                <a:ea typeface="Times New Roman" charset="0"/>
                <a:cs typeface="Times New Roman" charset="0"/>
              </a:rPr>
              <a:t>[name or IP address]</a:t>
            </a:r>
          </a:p>
          <a:p>
            <a:pPr>
              <a:buFont typeface="Wingdings" charset="2"/>
              <a:buChar char="Ø"/>
            </a:pPr>
            <a:r>
              <a:rPr lang="en-US" sz="1800" dirty="0">
                <a:solidFill>
                  <a:srgbClr val="000000"/>
                </a:solidFill>
                <a:latin typeface="Times New Roman" charset="0"/>
                <a:ea typeface="Times New Roman" charset="0"/>
                <a:cs typeface="Times New Roman" charset="0"/>
              </a:rPr>
              <a:t>Use a different DNS server</a:t>
            </a:r>
          </a:p>
          <a:p>
            <a:pPr lvl="1">
              <a:buFont typeface="Wingdings" charset="2"/>
              <a:buChar char="Ø"/>
            </a:pPr>
            <a:r>
              <a:rPr lang="en-US" sz="1800" dirty="0">
                <a:solidFill>
                  <a:srgbClr val="000000"/>
                </a:solidFill>
                <a:latin typeface="Times New Roman" charset="0"/>
                <a:ea typeface="Times New Roman" charset="0"/>
                <a:cs typeface="Times New Roman" charset="0"/>
              </a:rPr>
              <a:t>server [</a:t>
            </a:r>
            <a:r>
              <a:rPr lang="en-US" sz="1800" dirty="0" err="1">
                <a:solidFill>
                  <a:srgbClr val="000000"/>
                </a:solidFill>
                <a:latin typeface="Times New Roman" charset="0"/>
                <a:ea typeface="Times New Roman" charset="0"/>
                <a:cs typeface="Times New Roman" charset="0"/>
              </a:rPr>
              <a:t>serverIPaddress</a:t>
            </a:r>
            <a:r>
              <a:rPr lang="en-US" sz="1800" dirty="0">
                <a:solidFill>
                  <a:srgbClr val="000000"/>
                </a:solidFill>
                <a:latin typeface="Times New Roman" charset="0"/>
                <a:ea typeface="Times New Roman" charset="0"/>
                <a:cs typeface="Times New Roman" charset="0"/>
              </a:rPr>
              <a:t> or name]</a:t>
            </a:r>
          </a:p>
          <a:p>
            <a:pPr>
              <a:buFont typeface="Wingdings" charset="2"/>
              <a:buChar char="Ø"/>
            </a:pPr>
            <a:r>
              <a:rPr lang="en-US" sz="1800" dirty="0">
                <a:solidFill>
                  <a:srgbClr val="000000"/>
                </a:solidFill>
                <a:latin typeface="Times New Roman" charset="0"/>
                <a:ea typeface="Times New Roman" charset="0"/>
                <a:cs typeface="Times New Roman" charset="0"/>
              </a:rPr>
              <a:t>Set the type of record</a:t>
            </a:r>
          </a:p>
          <a:p>
            <a:pPr lvl="1">
              <a:buFont typeface="Wingdings" charset="2"/>
              <a:buChar char="Ø"/>
            </a:pPr>
            <a:r>
              <a:rPr lang="en-US" sz="1800" dirty="0">
                <a:solidFill>
                  <a:srgbClr val="000000"/>
                </a:solidFill>
                <a:latin typeface="Times New Roman" charset="0"/>
                <a:ea typeface="Times New Roman" charset="0"/>
                <a:cs typeface="Times New Roman" charset="0"/>
              </a:rPr>
              <a:t>set type=MX for Mail Exchange record</a:t>
            </a:r>
          </a:p>
          <a:p>
            <a:pPr lvl="1">
              <a:buFont typeface="Wingdings" charset="2"/>
              <a:buChar char="Ø"/>
            </a:pPr>
            <a:r>
              <a:rPr lang="en-US" sz="1800" dirty="0">
                <a:solidFill>
                  <a:srgbClr val="000000"/>
                </a:solidFill>
                <a:latin typeface="Times New Roman" charset="0"/>
                <a:ea typeface="Times New Roman" charset="0"/>
                <a:cs typeface="Times New Roman" charset="0"/>
              </a:rPr>
              <a:t>set type=any for all record types</a:t>
            </a:r>
          </a:p>
          <a:p>
            <a:pPr>
              <a:buFont typeface="Wingdings" charset="2"/>
              <a:buChar char="Ø"/>
            </a:pPr>
            <a:r>
              <a:rPr lang="en-US" sz="1800" dirty="0">
                <a:solidFill>
                  <a:srgbClr val="000000"/>
                </a:solidFill>
                <a:latin typeface="Times New Roman" charset="0"/>
                <a:ea typeface="Times New Roman" charset="0"/>
                <a:cs typeface="Times New Roman" charset="0"/>
              </a:rPr>
              <a:t>Perform a zone transfer of all records for a given domain</a:t>
            </a:r>
          </a:p>
          <a:p>
            <a:pPr lvl="1">
              <a:buFont typeface="Wingdings" charset="2"/>
              <a:buChar char="Ø"/>
            </a:pPr>
            <a:r>
              <a:rPr lang="en-US" sz="1800" dirty="0">
                <a:solidFill>
                  <a:srgbClr val="000000"/>
                </a:solidFill>
                <a:latin typeface="Times New Roman" charset="0"/>
                <a:ea typeface="Times New Roman" charset="0"/>
                <a:cs typeface="Times New Roman" charset="0"/>
              </a:rPr>
              <a:t>ls –d [</a:t>
            </a:r>
            <a:r>
              <a:rPr lang="en-US" sz="1800" dirty="0" err="1">
                <a:solidFill>
                  <a:srgbClr val="000000"/>
                </a:solidFill>
                <a:latin typeface="Times New Roman" charset="0"/>
                <a:ea typeface="Times New Roman" charset="0"/>
                <a:cs typeface="Times New Roman" charset="0"/>
              </a:rPr>
              <a:t>target_domain</a:t>
            </a:r>
            <a:r>
              <a:rPr lang="en-US" sz="1800" dirty="0">
                <a:solidFill>
                  <a:srgbClr val="000000"/>
                </a:solidFill>
                <a:latin typeface="Times New Roman" charset="0"/>
                <a:ea typeface="Times New Roman" charset="0"/>
                <a:cs typeface="Times New Roman" charset="0"/>
              </a:rPr>
              <a:t>]</a:t>
            </a:r>
          </a:p>
          <a:p>
            <a:pPr>
              <a:buFont typeface="Wingdings" charset="2"/>
              <a:buChar char="Ø"/>
            </a:pPr>
            <a:r>
              <a:rPr lang="en-US" sz="1800" dirty="0">
                <a:solidFill>
                  <a:srgbClr val="000000"/>
                </a:solidFill>
                <a:latin typeface="Times New Roman" charset="0"/>
                <a:ea typeface="Times New Roman" charset="0"/>
                <a:cs typeface="Times New Roman" charset="0"/>
              </a:rPr>
              <a:t>Store zone transfer output in a file</a:t>
            </a:r>
          </a:p>
          <a:p>
            <a:pPr lvl="1">
              <a:buFont typeface="Wingdings" charset="2"/>
              <a:buChar char="Ø"/>
            </a:pPr>
            <a:r>
              <a:rPr lang="en-US" sz="1800" dirty="0">
                <a:solidFill>
                  <a:srgbClr val="000000"/>
                </a:solidFill>
                <a:latin typeface="Times New Roman" charset="0"/>
                <a:ea typeface="Times New Roman" charset="0"/>
                <a:cs typeface="Times New Roman" charset="0"/>
              </a:rPr>
              <a:t>ls –d [</a:t>
            </a:r>
            <a:r>
              <a:rPr lang="en-US" sz="1800" dirty="0" err="1">
                <a:solidFill>
                  <a:srgbClr val="000000"/>
                </a:solidFill>
                <a:latin typeface="Times New Roman" charset="0"/>
                <a:ea typeface="Times New Roman" charset="0"/>
                <a:cs typeface="Times New Roman" charset="0"/>
              </a:rPr>
              <a:t>target_domain</a:t>
            </a:r>
            <a:r>
              <a:rPr lang="en-US" sz="1800" dirty="0">
                <a:solidFill>
                  <a:srgbClr val="000000"/>
                </a:solidFill>
                <a:latin typeface="Times New Roman" charset="0"/>
                <a:ea typeface="Times New Roman" charset="0"/>
                <a:cs typeface="Times New Roman" charset="0"/>
              </a:rPr>
              <a:t>] [&gt; filename]</a:t>
            </a:r>
          </a:p>
          <a:p>
            <a:pPr>
              <a:buFont typeface="Wingdings" charset="2"/>
              <a:buChar char="Ø"/>
            </a:pPr>
            <a:r>
              <a:rPr lang="en-US" sz="1800" dirty="0">
                <a:solidFill>
                  <a:srgbClr val="000000"/>
                </a:solidFill>
                <a:latin typeface="Times New Roman" charset="0"/>
                <a:ea typeface="Times New Roman" charset="0"/>
                <a:cs typeface="Times New Roman" charset="0"/>
              </a:rPr>
              <a:t>View file</a:t>
            </a:r>
          </a:p>
          <a:p>
            <a:pPr lvl="1">
              <a:buFont typeface="Wingdings" charset="2"/>
              <a:buChar char="Ø"/>
            </a:pPr>
            <a:r>
              <a:rPr lang="en-US" sz="1800" dirty="0">
                <a:solidFill>
                  <a:srgbClr val="000000"/>
                </a:solidFill>
                <a:latin typeface="Times New Roman" charset="0"/>
                <a:ea typeface="Times New Roman" charset="0"/>
                <a:cs typeface="Times New Roman" charset="0"/>
              </a:rPr>
              <a:t>view [filename]</a:t>
            </a:r>
          </a:p>
          <a:p>
            <a:pPr lvl="2">
              <a:buFont typeface="Wingdings" charset="2"/>
              <a:buChar char="Ø"/>
            </a:pPr>
            <a:endParaRPr lang="en-US" sz="1000" dirty="0">
              <a:solidFill>
                <a:srgbClr val="000000"/>
              </a:solidFill>
              <a:latin typeface="Times New Roman" charset="0"/>
              <a:ea typeface="Times New Roman" charset="0"/>
              <a:cs typeface="Times New Roman" charset="0"/>
            </a:endParaRPr>
          </a:p>
          <a:p>
            <a:pPr marL="914400" lvl="2" indent="0">
              <a:buNone/>
            </a:pPr>
            <a:endParaRPr lang="en-US" sz="14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401745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err="1">
                <a:latin typeface="Times New Roman" charset="0"/>
                <a:ea typeface="Times New Roman" charset="0"/>
                <a:cs typeface="Times New Roman" charset="0"/>
              </a:rPr>
              <a:t>nslookup</a:t>
            </a:r>
            <a:r>
              <a:rPr lang="en-US" sz="3600" dirty="0">
                <a:latin typeface="Times New Roman" charset="0"/>
                <a:ea typeface="Times New Roman" charset="0"/>
                <a:cs typeface="Times New Roman" charset="0"/>
              </a:rPr>
              <a:t> Recurse / </a:t>
            </a:r>
            <a:r>
              <a:rPr lang="en-US" sz="3600" dirty="0" err="1">
                <a:latin typeface="Times New Roman" charset="0"/>
                <a:ea typeface="Times New Roman" charset="0"/>
                <a:cs typeface="Times New Roman" charset="0"/>
              </a:rPr>
              <a:t>Norecurse</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8051990" cy="5770582"/>
          </a:xfrm>
        </p:spPr>
        <p:txBody>
          <a:bodyPr vert="horz" lIns="91440" tIns="45720" rIns="91440" bIns="45720" rtlCol="0" anchor="t">
            <a:noAutofit/>
          </a:bodyPr>
          <a:lstStyle/>
          <a:p>
            <a:pPr lvl="2">
              <a:buFont typeface="Wingdings" charset="2"/>
              <a:buChar char="Ø"/>
            </a:pPr>
            <a:endParaRPr lang="en-US" sz="1000" dirty="0">
              <a:solidFill>
                <a:srgbClr val="000000"/>
              </a:solidFill>
              <a:latin typeface="Times New Roman" charset="0"/>
              <a:ea typeface="Times New Roman" charset="0"/>
              <a:cs typeface="Times New Roman" charset="0"/>
            </a:endParaRPr>
          </a:p>
          <a:p>
            <a:pPr marL="914400" lvl="2" indent="0">
              <a:buNone/>
            </a:pPr>
            <a:endParaRPr lang="en-US" sz="1400" dirty="0">
              <a:solidFill>
                <a:srgbClr val="000000"/>
              </a:solidFill>
              <a:latin typeface="Times New Roman" charset="0"/>
              <a:ea typeface="Times New Roman" charset="0"/>
              <a:cs typeface="Times New Roman" charset="0"/>
            </a:endParaRPr>
          </a:p>
        </p:txBody>
      </p:sp>
      <p:pic>
        <p:nvPicPr>
          <p:cNvPr id="5" name="Picture 4" descr="A screenshot of a cell phone&#10;&#10;Description automatically generated">
            <a:extLst>
              <a:ext uri="{FF2B5EF4-FFF2-40B4-BE49-F238E27FC236}">
                <a16:creationId xmlns:a16="http://schemas.microsoft.com/office/drawing/2014/main" id="{E5C75FE5-29A7-43FB-9BD4-D760F3AC7713}"/>
              </a:ext>
            </a:extLst>
          </p:cNvPr>
          <p:cNvPicPr>
            <a:picLocks noChangeAspect="1"/>
          </p:cNvPicPr>
          <p:nvPr/>
        </p:nvPicPr>
        <p:blipFill>
          <a:blip r:embed="rId2"/>
          <a:stretch>
            <a:fillRect/>
          </a:stretch>
        </p:blipFill>
        <p:spPr>
          <a:xfrm>
            <a:off x="417194" y="980962"/>
            <a:ext cx="7618095" cy="5877038"/>
          </a:xfrm>
          <a:prstGeom prst="rect">
            <a:avLst/>
          </a:prstGeom>
        </p:spPr>
      </p:pic>
    </p:spTree>
    <p:extLst>
      <p:ext uri="{BB962C8B-B14F-4D97-AF65-F5344CB8AC3E}">
        <p14:creationId xmlns:p14="http://schemas.microsoft.com/office/powerpoint/2010/main" val="411335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dig Command</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8051990" cy="5770582"/>
          </a:xfrm>
        </p:spPr>
        <p:txBody>
          <a:bodyPr vert="horz" lIns="91440" tIns="45720" rIns="91440" bIns="45720" rtlCol="0" anchor="t">
            <a:noAutofit/>
          </a:bodyPr>
          <a:lstStyle/>
          <a:p>
            <a:pPr indent="-285750">
              <a:buFont typeface="Wingdings" charset="2"/>
              <a:buChar char="Ø"/>
            </a:pPr>
            <a:r>
              <a:rPr lang="en-US" sz="1800" dirty="0" err="1">
                <a:solidFill>
                  <a:srgbClr val="000000"/>
                </a:solidFill>
                <a:latin typeface="Times New Roman" charset="0"/>
                <a:ea typeface="Times New Roman" charset="0"/>
                <a:cs typeface="Times New Roman" charset="0"/>
              </a:rPr>
              <a:t>nslookup</a:t>
            </a:r>
            <a:r>
              <a:rPr lang="en-US" sz="1800" dirty="0">
                <a:solidFill>
                  <a:srgbClr val="000000"/>
                </a:solidFill>
                <a:latin typeface="Times New Roman" charset="0"/>
                <a:ea typeface="Times New Roman" charset="0"/>
                <a:cs typeface="Times New Roman" charset="0"/>
              </a:rPr>
              <a:t> command in modern Linux doesn’t perform a zone transfer</a:t>
            </a:r>
          </a:p>
          <a:p>
            <a:pPr indent="-285750">
              <a:buFont typeface="Wingdings" charset="2"/>
              <a:buChar char="Ø"/>
            </a:pPr>
            <a:r>
              <a:rPr lang="en-US" sz="1800" dirty="0">
                <a:solidFill>
                  <a:srgbClr val="000000"/>
                </a:solidFill>
                <a:latin typeface="Times New Roman" charset="0"/>
                <a:ea typeface="Times New Roman" charset="0"/>
                <a:cs typeface="Times New Roman" charset="0"/>
              </a:rPr>
              <a:t>dig command in most Linux / UNIX versions can</a:t>
            </a:r>
          </a:p>
          <a:p>
            <a:pPr indent="-285750">
              <a:buFont typeface="Wingdings" charset="2"/>
              <a:buChar char="Ø"/>
            </a:pPr>
            <a:r>
              <a:rPr lang="en-US" sz="1800" dirty="0">
                <a:solidFill>
                  <a:srgbClr val="000000"/>
                </a:solidFill>
                <a:latin typeface="Times New Roman" charset="0"/>
                <a:ea typeface="Times New Roman" charset="0"/>
                <a:cs typeface="Times New Roman" charset="0"/>
              </a:rPr>
              <a:t>$ dig @[server] [name] [type]</a:t>
            </a:r>
          </a:p>
          <a:p>
            <a:pPr indent="-285750">
              <a:buFont typeface="Wingdings" charset="2"/>
              <a:buChar char="Ø"/>
            </a:pPr>
            <a:r>
              <a:rPr lang="en-US" sz="1800" dirty="0">
                <a:solidFill>
                  <a:srgbClr val="000000"/>
                </a:solidFill>
                <a:latin typeface="Times New Roman" charset="0"/>
                <a:ea typeface="Times New Roman" charset="0"/>
                <a:cs typeface="Times New Roman" charset="0"/>
              </a:rPr>
              <a:t>Type can be:</a:t>
            </a:r>
          </a:p>
          <a:p>
            <a:pPr lvl="1">
              <a:buFont typeface="Wingdings" charset="2"/>
              <a:buChar char="Ø"/>
            </a:pPr>
            <a:r>
              <a:rPr lang="en-US" sz="1800" dirty="0">
                <a:solidFill>
                  <a:srgbClr val="000000"/>
                </a:solidFill>
                <a:latin typeface="Times New Roman" charset="0"/>
                <a:ea typeface="Times New Roman" charset="0"/>
                <a:cs typeface="Times New Roman" charset="0"/>
              </a:rPr>
              <a:t>ANY</a:t>
            </a:r>
          </a:p>
          <a:p>
            <a:pPr lvl="1">
              <a:buFont typeface="Wingdings" charset="2"/>
              <a:buChar char="Ø"/>
            </a:pPr>
            <a:r>
              <a:rPr lang="en-US" sz="1800" dirty="0">
                <a:solidFill>
                  <a:srgbClr val="000000"/>
                </a:solidFill>
                <a:latin typeface="Times New Roman" charset="0"/>
                <a:ea typeface="Times New Roman" charset="0"/>
                <a:cs typeface="Times New Roman" charset="0"/>
              </a:rPr>
              <a:t>A (Default)</a:t>
            </a:r>
          </a:p>
          <a:p>
            <a:pPr lvl="1">
              <a:buFont typeface="Wingdings" charset="2"/>
              <a:buChar char="Ø"/>
            </a:pPr>
            <a:r>
              <a:rPr lang="en-US" sz="1800" dirty="0">
                <a:solidFill>
                  <a:srgbClr val="000000"/>
                </a:solidFill>
                <a:latin typeface="Times New Roman" charset="0"/>
                <a:ea typeface="Times New Roman" charset="0"/>
                <a:cs typeface="Times New Roman" charset="0"/>
              </a:rPr>
              <a:t>MX</a:t>
            </a:r>
          </a:p>
          <a:p>
            <a:pPr>
              <a:buFont typeface="Wingdings" charset="2"/>
              <a:buChar char="Ø"/>
            </a:pPr>
            <a:r>
              <a:rPr lang="en-US" sz="1800" dirty="0">
                <a:solidFill>
                  <a:srgbClr val="000000"/>
                </a:solidFill>
                <a:latin typeface="Times New Roman" charset="0"/>
                <a:ea typeface="Times New Roman" charset="0"/>
                <a:cs typeface="Times New Roman" charset="0"/>
              </a:rPr>
              <a:t>Zone transfer</a:t>
            </a:r>
          </a:p>
          <a:p>
            <a:pPr lvl="1">
              <a:buFont typeface="Wingdings" charset="2"/>
              <a:buChar char="Ø"/>
            </a:pPr>
            <a:r>
              <a:rPr lang="en-US" sz="1800" dirty="0">
                <a:solidFill>
                  <a:srgbClr val="000000"/>
                </a:solidFill>
                <a:latin typeface="Times New Roman" charset="0"/>
                <a:ea typeface="Times New Roman" charset="0"/>
                <a:cs typeface="Times New Roman" charset="0"/>
              </a:rPr>
              <a:t>Full zone transfer: -t AXFR</a:t>
            </a:r>
          </a:p>
          <a:p>
            <a:pPr lvl="1">
              <a:buFont typeface="Wingdings" charset="2"/>
              <a:buChar char="Ø"/>
            </a:pPr>
            <a:r>
              <a:rPr lang="en-US" sz="1800" dirty="0">
                <a:solidFill>
                  <a:srgbClr val="000000"/>
                </a:solidFill>
                <a:latin typeface="Times New Roman" charset="0"/>
                <a:ea typeface="Times New Roman" charset="0"/>
                <a:cs typeface="Times New Roman" charset="0"/>
              </a:rPr>
              <a:t>Incremental zone transfer: -t IXFR=N</a:t>
            </a:r>
          </a:p>
          <a:p>
            <a:pPr lvl="2">
              <a:buFont typeface="Wingdings" charset="2"/>
              <a:buChar char="Ø"/>
            </a:pPr>
            <a:r>
              <a:rPr lang="en-US" sz="1800" dirty="0">
                <a:solidFill>
                  <a:srgbClr val="000000"/>
                </a:solidFill>
                <a:latin typeface="Times New Roman" charset="0"/>
                <a:ea typeface="Times New Roman" charset="0"/>
                <a:cs typeface="Times New Roman" charset="0"/>
              </a:rPr>
              <a:t>Provides records changed since SOA serial number was N</a:t>
            </a:r>
          </a:p>
          <a:p>
            <a:pPr lvl="2">
              <a:buFont typeface="Wingdings" charset="2"/>
              <a:buChar char="Ø"/>
            </a:pPr>
            <a:endParaRPr lang="en-US" sz="1000" dirty="0">
              <a:solidFill>
                <a:srgbClr val="000000"/>
              </a:solidFill>
              <a:latin typeface="Times New Roman" charset="0"/>
              <a:ea typeface="Times New Roman" charset="0"/>
              <a:cs typeface="Times New Roman" charset="0"/>
            </a:endParaRPr>
          </a:p>
          <a:p>
            <a:pPr marL="914400" lvl="2" indent="0">
              <a:buNone/>
            </a:pPr>
            <a:endParaRPr lang="en-US" sz="14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717275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OSINT Framework</a:t>
            </a:r>
            <a:endParaRPr lang="en-US" sz="1800" dirty="0">
              <a:latin typeface="Times New Roman" charset="0"/>
              <a:ea typeface="Times New Roman" charset="0"/>
              <a:cs typeface="Times New Roman" charset="0"/>
            </a:endParaRPr>
          </a:p>
        </p:txBody>
      </p:sp>
      <p:pic>
        <p:nvPicPr>
          <p:cNvPr id="9" name="Picture 8" descr="A close up of a map&#10;&#10;Description automatically generated">
            <a:extLst>
              <a:ext uri="{FF2B5EF4-FFF2-40B4-BE49-F238E27FC236}">
                <a16:creationId xmlns:a16="http://schemas.microsoft.com/office/drawing/2014/main" id="{125F3817-61EB-4143-9921-175ACD06BF03}"/>
              </a:ext>
            </a:extLst>
          </p:cNvPr>
          <p:cNvPicPr>
            <a:picLocks noChangeAspect="1"/>
          </p:cNvPicPr>
          <p:nvPr/>
        </p:nvPicPr>
        <p:blipFill>
          <a:blip r:embed="rId2"/>
          <a:stretch>
            <a:fillRect/>
          </a:stretch>
        </p:blipFill>
        <p:spPr>
          <a:xfrm>
            <a:off x="0" y="1043609"/>
            <a:ext cx="9144000" cy="5049078"/>
          </a:xfrm>
          <a:prstGeom prst="rect">
            <a:avLst/>
          </a:prstGeom>
        </p:spPr>
      </p:pic>
    </p:spTree>
    <p:extLst>
      <p:ext uri="{BB962C8B-B14F-4D97-AF65-F5344CB8AC3E}">
        <p14:creationId xmlns:p14="http://schemas.microsoft.com/office/powerpoint/2010/main" val="917751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People Searches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4799823"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What can I do?</a:t>
            </a:r>
          </a:p>
          <a:p>
            <a:pPr lvl="1">
              <a:buFont typeface="Wingdings" charset="2"/>
              <a:buChar char="Ø"/>
            </a:pPr>
            <a:r>
              <a:rPr lang="en-US" sz="1800" dirty="0">
                <a:solidFill>
                  <a:srgbClr val="000000"/>
                </a:solidFill>
                <a:latin typeface="Times New Roman" charset="0"/>
                <a:ea typeface="Times New Roman" charset="0"/>
                <a:cs typeface="Times New Roman" charset="0"/>
              </a:rPr>
              <a:t>Locate personal, geographic, and patterns of life data</a:t>
            </a:r>
          </a:p>
          <a:p>
            <a:pPr lvl="1">
              <a:buFont typeface="Wingdings" charset="2"/>
              <a:buChar char="Ø"/>
            </a:pPr>
            <a:r>
              <a:rPr lang="en-US" sz="1800" dirty="0">
                <a:solidFill>
                  <a:srgbClr val="000000"/>
                </a:solidFill>
                <a:latin typeface="Times New Roman" charset="0"/>
                <a:ea typeface="Times New Roman" charset="0"/>
                <a:cs typeface="Times New Roman" charset="0"/>
              </a:rPr>
              <a:t>Identify contacts, relationships, likes, dislikes, keywords, historical data, achievements, online persona data, social media data, personality data</a:t>
            </a:r>
          </a:p>
          <a:p>
            <a:pPr lvl="1">
              <a:buFont typeface="Wingdings" charset="2"/>
              <a:buChar char="Ø"/>
            </a:pPr>
            <a:r>
              <a:rPr lang="en-US" sz="1800" dirty="0">
                <a:solidFill>
                  <a:srgbClr val="000000"/>
                </a:solidFill>
                <a:latin typeface="Times New Roman" charset="0"/>
                <a:ea typeface="Times New Roman" charset="0"/>
                <a:cs typeface="Times New Roman" charset="0"/>
              </a:rPr>
              <a:t>Begin to assess defensive posture</a:t>
            </a:r>
          </a:p>
          <a:p>
            <a:pPr>
              <a:buFont typeface="Wingdings" charset="2"/>
              <a:buChar char="Ø"/>
            </a:pPr>
            <a:r>
              <a:rPr lang="en-US" sz="1800" dirty="0">
                <a:solidFill>
                  <a:srgbClr val="000000"/>
                </a:solidFill>
                <a:latin typeface="Times New Roman" charset="0"/>
                <a:ea typeface="Times New Roman" charset="0"/>
                <a:cs typeface="Times New Roman" charset="0"/>
              </a:rPr>
              <a:t>Where do I look?</a:t>
            </a:r>
          </a:p>
          <a:p>
            <a:pPr lvl="1">
              <a:buFont typeface="Wingdings" charset="2"/>
              <a:buChar char="Ø"/>
            </a:pPr>
            <a:r>
              <a:rPr lang="en-US" sz="1800" dirty="0">
                <a:solidFill>
                  <a:srgbClr val="000000"/>
                </a:solidFill>
                <a:latin typeface="Times New Roman" charset="0"/>
                <a:ea typeface="Times New Roman" charset="0"/>
                <a:cs typeface="Times New Roman" charset="0"/>
              </a:rPr>
              <a:t>Google</a:t>
            </a:r>
          </a:p>
          <a:p>
            <a:pPr lvl="1">
              <a:buFont typeface="Wingdings" charset="2"/>
              <a:buChar char="Ø"/>
            </a:pPr>
            <a:r>
              <a:rPr lang="en-US" sz="1800" dirty="0" err="1">
                <a:solidFill>
                  <a:srgbClr val="000000"/>
                </a:solidFill>
                <a:latin typeface="Times New Roman" charset="0"/>
                <a:ea typeface="Times New Roman" charset="0"/>
                <a:cs typeface="Times New Roman" charset="0"/>
              </a:rPr>
              <a:t>Pipl.com</a:t>
            </a:r>
            <a:r>
              <a:rPr lang="en-US" sz="1800" dirty="0">
                <a:solidFill>
                  <a:srgbClr val="000000"/>
                </a:solidFill>
                <a:latin typeface="Times New Roman" charset="0"/>
                <a:ea typeface="Times New Roman" charset="0"/>
                <a:cs typeface="Times New Roman" charset="0"/>
              </a:rPr>
              <a:t> (no longer free)</a:t>
            </a:r>
          </a:p>
          <a:p>
            <a:pPr lvl="1">
              <a:buFont typeface="Wingdings" charset="2"/>
              <a:buChar char="Ø"/>
            </a:pPr>
            <a:r>
              <a:rPr lang="en-US" sz="1800" dirty="0">
                <a:solidFill>
                  <a:srgbClr val="000000"/>
                </a:solidFill>
                <a:latin typeface="Times New Roman" charset="0"/>
                <a:ea typeface="Times New Roman" charset="0"/>
                <a:cs typeface="Times New Roman" charset="0"/>
              </a:rPr>
              <a:t>TransUnion </a:t>
            </a:r>
            <a:r>
              <a:rPr lang="en-US" sz="1800" dirty="0" err="1">
                <a:solidFill>
                  <a:srgbClr val="000000"/>
                </a:solidFill>
                <a:latin typeface="Times New Roman" charset="0"/>
                <a:ea typeface="Times New Roman" charset="0"/>
                <a:cs typeface="Times New Roman" charset="0"/>
              </a:rPr>
              <a:t>TLOxp</a:t>
            </a:r>
            <a:r>
              <a:rPr lang="en-US" sz="1800" dirty="0">
                <a:solidFill>
                  <a:srgbClr val="000000"/>
                </a:solidFill>
                <a:latin typeface="Times New Roman" charset="0"/>
                <a:ea typeface="Times New Roman" charset="0"/>
                <a:cs typeface="Times New Roman" charset="0"/>
              </a:rPr>
              <a:t> (tlo.com)</a:t>
            </a:r>
          </a:p>
          <a:p>
            <a:pPr lvl="1">
              <a:buFont typeface="Wingdings" charset="2"/>
              <a:buChar char="Ø"/>
            </a:pPr>
            <a:r>
              <a:rPr lang="en-US" sz="1800" dirty="0">
                <a:solidFill>
                  <a:srgbClr val="000000"/>
                </a:solidFill>
                <a:latin typeface="Times New Roman" charset="0"/>
                <a:ea typeface="Times New Roman" charset="0"/>
                <a:cs typeface="Times New Roman" charset="0"/>
              </a:rPr>
              <a:t>Been Verified (beenverified.com)</a:t>
            </a:r>
          </a:p>
          <a:p>
            <a:pPr lvl="1">
              <a:buFont typeface="Wingdings" charset="2"/>
              <a:buChar char="Ø"/>
            </a:pPr>
            <a:r>
              <a:rPr lang="en-US" sz="1800" dirty="0" err="1">
                <a:solidFill>
                  <a:srgbClr val="000000"/>
                </a:solidFill>
                <a:latin typeface="Times New Roman" charset="0"/>
                <a:ea typeface="Times New Roman" charset="0"/>
                <a:cs typeface="Times New Roman" charset="0"/>
              </a:rPr>
              <a:t>Truthfinder</a:t>
            </a:r>
            <a:r>
              <a:rPr lang="en-US" sz="1800" dirty="0">
                <a:solidFill>
                  <a:srgbClr val="000000"/>
                </a:solidFill>
                <a:latin typeface="Times New Roman" charset="0"/>
                <a:ea typeface="Times New Roman" charset="0"/>
                <a:cs typeface="Times New Roman" charset="0"/>
              </a:rPr>
              <a:t> (truthfinder.com)</a:t>
            </a:r>
          </a:p>
          <a:p>
            <a:pPr lvl="1">
              <a:buFont typeface="Wingdings" charset="2"/>
              <a:buChar char="Ø"/>
            </a:pPr>
            <a:r>
              <a:rPr lang="en-US" sz="1800" dirty="0">
                <a:solidFill>
                  <a:srgbClr val="000000"/>
                </a:solidFill>
                <a:latin typeface="Times New Roman" charset="0"/>
                <a:ea typeface="Times New Roman" charset="0"/>
                <a:cs typeface="Times New Roman" charset="0"/>
              </a:rPr>
              <a:t>Checkmate (instantcheckmate.com)</a:t>
            </a:r>
          </a:p>
          <a:p>
            <a:pPr lvl="1">
              <a:buFont typeface="Wingdings" charset="2"/>
              <a:buChar char="Ø"/>
            </a:pPr>
            <a:r>
              <a:rPr lang="en-US" sz="1800" dirty="0">
                <a:solidFill>
                  <a:srgbClr val="000000"/>
                </a:solidFill>
                <a:latin typeface="Times New Roman" charset="0"/>
                <a:ea typeface="Times New Roman" charset="0"/>
                <a:cs typeface="Times New Roman" charset="0"/>
              </a:rPr>
              <a:t>US Search (ussearch.com)</a:t>
            </a:r>
          </a:p>
          <a:p>
            <a:pPr lvl="1">
              <a:buFont typeface="Wingdings" charset="2"/>
              <a:buChar char="Ø"/>
            </a:pPr>
            <a:r>
              <a:rPr lang="en-US" sz="1800" dirty="0" err="1">
                <a:solidFill>
                  <a:srgbClr val="000000"/>
                </a:solidFill>
                <a:latin typeface="Times New Roman" charset="0"/>
                <a:ea typeface="Times New Roman" charset="0"/>
                <a:cs typeface="Times New Roman" charset="0"/>
              </a:rPr>
              <a:t>Spokeo</a:t>
            </a:r>
            <a:r>
              <a:rPr lang="en-US" sz="1800" dirty="0">
                <a:solidFill>
                  <a:srgbClr val="000000"/>
                </a:solidFill>
                <a:latin typeface="Times New Roman" charset="0"/>
                <a:ea typeface="Times New Roman" charset="0"/>
                <a:cs typeface="Times New Roman" charset="0"/>
              </a:rPr>
              <a:t> (spokeo.com)</a:t>
            </a: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8" name="Picture 7">
            <a:extLst>
              <a:ext uri="{FF2B5EF4-FFF2-40B4-BE49-F238E27FC236}">
                <a16:creationId xmlns:a16="http://schemas.microsoft.com/office/drawing/2014/main" id="{11E24411-3171-4610-978F-EB2BE1F7FD8A}"/>
              </a:ext>
            </a:extLst>
          </p:cNvPr>
          <p:cNvPicPr>
            <a:picLocks noChangeAspect="1"/>
          </p:cNvPicPr>
          <p:nvPr/>
        </p:nvPicPr>
        <p:blipFill>
          <a:blip r:embed="rId2"/>
          <a:stretch>
            <a:fillRect/>
          </a:stretch>
        </p:blipFill>
        <p:spPr>
          <a:xfrm>
            <a:off x="5123312" y="1024497"/>
            <a:ext cx="3816427" cy="5657578"/>
          </a:xfrm>
          <a:prstGeom prst="rect">
            <a:avLst/>
          </a:prstGeom>
        </p:spPr>
      </p:pic>
    </p:spTree>
    <p:extLst>
      <p:ext uri="{BB962C8B-B14F-4D97-AF65-F5344CB8AC3E}">
        <p14:creationId xmlns:p14="http://schemas.microsoft.com/office/powerpoint/2010/main" val="1235200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TLO</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5702710"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People and Asset Searches</a:t>
            </a:r>
          </a:p>
          <a:p>
            <a:pPr lvl="1">
              <a:buFont typeface="Wingdings" charset="2"/>
              <a:buChar char="Ø"/>
            </a:pPr>
            <a:r>
              <a:rPr lang="en-US" sz="1800" b="1" dirty="0">
                <a:solidFill>
                  <a:srgbClr val="000000"/>
                </a:solidFill>
                <a:latin typeface="Times New Roman" charset="0"/>
                <a:ea typeface="Times New Roman" charset="0"/>
                <a:cs typeface="Times New Roman" charset="0"/>
              </a:rPr>
              <a:t>360 profile </a:t>
            </a:r>
            <a:r>
              <a:rPr lang="en-US" sz="1800" dirty="0">
                <a:solidFill>
                  <a:srgbClr val="000000"/>
                </a:solidFill>
                <a:latin typeface="Times New Roman" charset="0"/>
                <a:ea typeface="Times New Roman" charset="0"/>
                <a:cs typeface="Times New Roman" charset="0"/>
              </a:rPr>
              <a:t>– Obtain information from basic information like names, phones, emails and addresses to detailed data on employment, aliases, assets, criminal history, bankruptcies and more</a:t>
            </a:r>
          </a:p>
          <a:p>
            <a:pPr lvl="1">
              <a:buFont typeface="Wingdings" charset="2"/>
              <a:buChar char="Ø"/>
            </a:pPr>
            <a:r>
              <a:rPr lang="en-US" sz="1800" b="1" dirty="0">
                <a:solidFill>
                  <a:srgbClr val="000000"/>
                </a:solidFill>
                <a:latin typeface="Times New Roman" charset="0"/>
                <a:ea typeface="Times New Roman" charset="0"/>
                <a:cs typeface="Times New Roman" charset="0"/>
              </a:rPr>
              <a:t>Vehicles</a:t>
            </a:r>
            <a:r>
              <a:rPr lang="en-US" sz="1800" dirty="0">
                <a:solidFill>
                  <a:srgbClr val="000000"/>
                </a:solidFill>
                <a:latin typeface="Times New Roman" charset="0"/>
                <a:ea typeface="Times New Roman" charset="0"/>
                <a:cs typeface="Times New Roman" charset="0"/>
              </a:rPr>
              <a:t> – Vehicle searches return information from even partial vehicle descriptions and VIN numbers.  Now fused with License Plate Recognition Data, you can instantly view recent and historical license plate sighting data</a:t>
            </a:r>
          </a:p>
          <a:p>
            <a:pPr lvl="1">
              <a:buFont typeface="Wingdings" charset="2"/>
              <a:buChar char="Ø"/>
            </a:pPr>
            <a:r>
              <a:rPr lang="en-US" sz="1800" b="1" dirty="0">
                <a:solidFill>
                  <a:srgbClr val="000000"/>
                </a:solidFill>
                <a:latin typeface="Times New Roman" charset="0"/>
                <a:ea typeface="Times New Roman" charset="0"/>
                <a:cs typeface="Times New Roman" charset="0"/>
              </a:rPr>
              <a:t>Partial data searches </a:t>
            </a:r>
            <a:r>
              <a:rPr lang="en-US" sz="1800" dirty="0">
                <a:solidFill>
                  <a:srgbClr val="000000"/>
                </a:solidFill>
                <a:latin typeface="Times New Roman" charset="0"/>
                <a:ea typeface="Times New Roman" charset="0"/>
                <a:cs typeface="Times New Roman" charset="0"/>
              </a:rPr>
              <a:t>– Enter partial information from addresses, SSNs, telephone numbers and more.  Search by location, radius, or age range.  Even enter a phonetic name spelling, and </a:t>
            </a:r>
            <a:r>
              <a:rPr lang="en-US" sz="1800" dirty="0" err="1">
                <a:solidFill>
                  <a:srgbClr val="000000"/>
                </a:solidFill>
                <a:latin typeface="Times New Roman" charset="0"/>
                <a:ea typeface="Times New Roman" charset="0"/>
                <a:cs typeface="Times New Roman" charset="0"/>
              </a:rPr>
              <a:t>TLOxp</a:t>
            </a:r>
            <a:r>
              <a:rPr lang="en-US" sz="1800" dirty="0">
                <a:solidFill>
                  <a:srgbClr val="000000"/>
                </a:solidFill>
                <a:latin typeface="Times New Roman" charset="0"/>
                <a:ea typeface="Times New Roman" charset="0"/>
                <a:cs typeface="Times New Roman" charset="0"/>
              </a:rPr>
              <a:t> narrows the search to the fewest possible options.</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10" name="Picture 9" descr="A screenshot of a cell phone&#10;&#10;Description automatically generated">
            <a:extLst>
              <a:ext uri="{FF2B5EF4-FFF2-40B4-BE49-F238E27FC236}">
                <a16:creationId xmlns:a16="http://schemas.microsoft.com/office/drawing/2014/main" id="{B1F0A4FA-8014-4456-9441-3FB155120A56}"/>
              </a:ext>
            </a:extLst>
          </p:cNvPr>
          <p:cNvPicPr>
            <a:picLocks noChangeAspect="1"/>
          </p:cNvPicPr>
          <p:nvPr/>
        </p:nvPicPr>
        <p:blipFill>
          <a:blip r:embed="rId2"/>
          <a:stretch>
            <a:fillRect/>
          </a:stretch>
        </p:blipFill>
        <p:spPr>
          <a:xfrm>
            <a:off x="5958698" y="1009651"/>
            <a:ext cx="3022600" cy="2633804"/>
          </a:xfrm>
          <a:prstGeom prst="rect">
            <a:avLst/>
          </a:prstGeom>
        </p:spPr>
      </p:pic>
      <p:pic>
        <p:nvPicPr>
          <p:cNvPr id="12" name="Picture 11">
            <a:extLst>
              <a:ext uri="{FF2B5EF4-FFF2-40B4-BE49-F238E27FC236}">
                <a16:creationId xmlns:a16="http://schemas.microsoft.com/office/drawing/2014/main" id="{336E34B2-CC1B-4071-A026-66B1FDF23316}"/>
              </a:ext>
            </a:extLst>
          </p:cNvPr>
          <p:cNvPicPr>
            <a:picLocks noChangeAspect="1"/>
          </p:cNvPicPr>
          <p:nvPr/>
        </p:nvPicPr>
        <p:blipFill>
          <a:blip r:embed="rId3"/>
          <a:stretch>
            <a:fillRect/>
          </a:stretch>
        </p:blipFill>
        <p:spPr>
          <a:xfrm>
            <a:off x="5958698" y="3870595"/>
            <a:ext cx="2969009" cy="2633804"/>
          </a:xfrm>
          <a:prstGeom prst="rect">
            <a:avLst/>
          </a:prstGeom>
        </p:spPr>
      </p:pic>
    </p:spTree>
    <p:extLst>
      <p:ext uri="{BB962C8B-B14F-4D97-AF65-F5344CB8AC3E}">
        <p14:creationId xmlns:p14="http://schemas.microsoft.com/office/powerpoint/2010/main" val="372229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TLO</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5702710"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Business Searches</a:t>
            </a:r>
          </a:p>
          <a:p>
            <a:pPr lvl="1">
              <a:buFont typeface="Wingdings" charset="2"/>
              <a:buChar char="Ø"/>
            </a:pPr>
            <a:r>
              <a:rPr lang="en-US" sz="1800" b="1" dirty="0">
                <a:solidFill>
                  <a:srgbClr val="000000"/>
                </a:solidFill>
                <a:latin typeface="Times New Roman" charset="0"/>
                <a:ea typeface="Times New Roman" charset="0"/>
                <a:cs typeface="Times New Roman" charset="0"/>
              </a:rPr>
              <a:t>Complete corporate profiles </a:t>
            </a:r>
            <a:r>
              <a:rPr lang="en-US" sz="1800" dirty="0">
                <a:solidFill>
                  <a:srgbClr val="000000"/>
                </a:solidFill>
                <a:latin typeface="Times New Roman" charset="0"/>
                <a:ea typeface="Times New Roman" charset="0"/>
                <a:cs typeface="Times New Roman" charset="0"/>
              </a:rPr>
              <a:t>– Past and present legal and fraud issues, current and former corporate officers, liquidations, assets and much more</a:t>
            </a:r>
          </a:p>
          <a:p>
            <a:pPr lvl="1">
              <a:buFont typeface="Wingdings" charset="2"/>
              <a:buChar char="Ø"/>
            </a:pPr>
            <a:r>
              <a:rPr lang="en-US" sz="1800" b="1" dirty="0">
                <a:solidFill>
                  <a:srgbClr val="000000"/>
                </a:solidFill>
                <a:latin typeface="Times New Roman" charset="0"/>
                <a:ea typeface="Times New Roman" charset="0"/>
                <a:cs typeface="Times New Roman" charset="0"/>
              </a:rPr>
              <a:t>Global reach </a:t>
            </a:r>
            <a:r>
              <a:rPr lang="en-US" sz="1800" dirty="0">
                <a:solidFill>
                  <a:srgbClr val="000000"/>
                </a:solidFill>
                <a:latin typeface="Times New Roman" charset="0"/>
                <a:ea typeface="Times New Roman" charset="0"/>
                <a:cs typeface="Times New Roman" charset="0"/>
              </a:rPr>
              <a:t>– Domestic and international business coverage, and we’re adding more data points on activity overseas every day.  Protect your business with information on companies and individuals contained on U.S sanctions and watch lists.</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10" name="Picture 9" descr="A screenshot of a cell phone&#10;&#10;Description automatically generated">
            <a:extLst>
              <a:ext uri="{FF2B5EF4-FFF2-40B4-BE49-F238E27FC236}">
                <a16:creationId xmlns:a16="http://schemas.microsoft.com/office/drawing/2014/main" id="{B1F0A4FA-8014-4456-9441-3FB155120A56}"/>
              </a:ext>
            </a:extLst>
          </p:cNvPr>
          <p:cNvPicPr>
            <a:picLocks noChangeAspect="1"/>
          </p:cNvPicPr>
          <p:nvPr/>
        </p:nvPicPr>
        <p:blipFill>
          <a:blip r:embed="rId2"/>
          <a:stretch>
            <a:fillRect/>
          </a:stretch>
        </p:blipFill>
        <p:spPr>
          <a:xfrm>
            <a:off x="5958698" y="1009651"/>
            <a:ext cx="3022600" cy="2633804"/>
          </a:xfrm>
          <a:prstGeom prst="rect">
            <a:avLst/>
          </a:prstGeom>
        </p:spPr>
      </p:pic>
      <p:pic>
        <p:nvPicPr>
          <p:cNvPr id="12" name="Picture 11">
            <a:extLst>
              <a:ext uri="{FF2B5EF4-FFF2-40B4-BE49-F238E27FC236}">
                <a16:creationId xmlns:a16="http://schemas.microsoft.com/office/drawing/2014/main" id="{336E34B2-CC1B-4071-A026-66B1FDF23316}"/>
              </a:ext>
            </a:extLst>
          </p:cNvPr>
          <p:cNvPicPr>
            <a:picLocks noChangeAspect="1"/>
          </p:cNvPicPr>
          <p:nvPr/>
        </p:nvPicPr>
        <p:blipFill>
          <a:blip r:embed="rId3"/>
          <a:stretch>
            <a:fillRect/>
          </a:stretch>
        </p:blipFill>
        <p:spPr>
          <a:xfrm>
            <a:off x="5958698" y="3870595"/>
            <a:ext cx="2969009" cy="2633804"/>
          </a:xfrm>
          <a:prstGeom prst="rect">
            <a:avLst/>
          </a:prstGeom>
        </p:spPr>
      </p:pic>
    </p:spTree>
    <p:extLst>
      <p:ext uri="{BB962C8B-B14F-4D97-AF65-F5344CB8AC3E}">
        <p14:creationId xmlns:p14="http://schemas.microsoft.com/office/powerpoint/2010/main" val="2475615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Agenda</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indent="-285750">
              <a:buFont typeface="Wingdings" charset="2"/>
              <a:buChar char="Ø"/>
            </a:pPr>
            <a:r>
              <a:rPr lang="en-US" sz="1800" dirty="0" err="1">
                <a:solidFill>
                  <a:srgbClr val="000000"/>
                </a:solidFill>
                <a:latin typeface="Times New Roman" charset="0"/>
                <a:ea typeface="Times New Roman" charset="0"/>
                <a:cs typeface="Times New Roman" charset="0"/>
              </a:rPr>
              <a:t>Pentesting</a:t>
            </a:r>
            <a:r>
              <a:rPr lang="en-US" sz="1800" dirty="0">
                <a:solidFill>
                  <a:srgbClr val="000000"/>
                </a:solidFill>
                <a:latin typeface="Times New Roman" charset="0"/>
                <a:ea typeface="Times New Roman" charset="0"/>
                <a:cs typeface="Times New Roman" charset="0"/>
              </a:rPr>
              <a:t> Stages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What is Reconnaissance?</a:t>
            </a:r>
          </a:p>
          <a:p>
            <a:pPr indent="-285750">
              <a:buFont typeface="Wingdings" charset="2"/>
              <a:buChar char="Ø"/>
            </a:pPr>
            <a:r>
              <a:rPr lang="en-US" sz="1800" dirty="0">
                <a:solidFill>
                  <a:srgbClr val="000000"/>
                </a:solidFill>
                <a:latin typeface="Times New Roman" charset="0"/>
                <a:ea typeface="Times New Roman" charset="0"/>
                <a:cs typeface="Times New Roman" charset="0"/>
              </a:rPr>
              <a:t>Online Anonymity &amp; Attribution</a:t>
            </a:r>
          </a:p>
          <a:p>
            <a:pPr indent="-285750">
              <a:buFont typeface="Wingdings" charset="2"/>
              <a:buChar char="Ø"/>
            </a:pPr>
            <a:r>
              <a:rPr lang="en-US" sz="1800" dirty="0">
                <a:solidFill>
                  <a:srgbClr val="000000"/>
                </a:solidFill>
                <a:latin typeface="Times New Roman" charset="0"/>
                <a:ea typeface="Times New Roman" charset="0"/>
                <a:cs typeface="Times New Roman" charset="0"/>
              </a:rPr>
              <a:t>Documenting Reconnaissance Findings</a:t>
            </a:r>
          </a:p>
          <a:p>
            <a:pPr indent="-285750">
              <a:buFont typeface="Wingdings" charset="2"/>
              <a:buChar char="Ø"/>
            </a:pPr>
            <a:r>
              <a:rPr lang="en-US" sz="1800" dirty="0" err="1">
                <a:solidFill>
                  <a:srgbClr val="000000"/>
                </a:solidFill>
                <a:latin typeface="Times New Roman" charset="0"/>
                <a:ea typeface="Times New Roman" charset="0"/>
                <a:cs typeface="Times New Roman" charset="0"/>
              </a:rPr>
              <a:t>Whois</a:t>
            </a:r>
            <a:r>
              <a:rPr lang="en-US" sz="1800" dirty="0">
                <a:solidFill>
                  <a:srgbClr val="000000"/>
                </a:solidFill>
                <a:latin typeface="Times New Roman" charset="0"/>
                <a:ea typeface="Times New Roman" charset="0"/>
                <a:cs typeface="Times New Roman" charset="0"/>
              </a:rPr>
              <a:t> Searches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People Searches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Credentials Searches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Social Media Searches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Social Media Monitoring</a:t>
            </a:r>
          </a:p>
          <a:p>
            <a:pPr indent="-285750">
              <a:buFont typeface="Wingdings" charset="2"/>
              <a:buChar char="Ø"/>
            </a:pPr>
            <a:r>
              <a:rPr lang="en-US" sz="1800" dirty="0">
                <a:solidFill>
                  <a:srgbClr val="000000"/>
                </a:solidFill>
                <a:latin typeface="Times New Roman" charset="0"/>
                <a:ea typeface="Times New Roman" charset="0"/>
                <a:cs typeface="Times New Roman" charset="0"/>
              </a:rPr>
              <a:t>Job Postings Searches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Automated Reconnaissance Tools</a:t>
            </a:r>
          </a:p>
          <a:p>
            <a:pPr indent="-285750">
              <a:buFont typeface="Wingdings" charset="2"/>
              <a:buChar char="Ø"/>
            </a:pPr>
            <a:r>
              <a:rPr lang="en-US" sz="1800" dirty="0">
                <a:solidFill>
                  <a:srgbClr val="000000"/>
                </a:solidFill>
                <a:latin typeface="Times New Roman" charset="0"/>
                <a:ea typeface="Times New Roman" charset="0"/>
                <a:cs typeface="Times New Roman" charset="0"/>
              </a:rPr>
              <a:t>Metadata &amp; Metadata Search Tools</a:t>
            </a:r>
          </a:p>
          <a:p>
            <a:pPr indent="-285750">
              <a:buFont typeface="Wingdings" charset="2"/>
              <a:buChar char="Ø"/>
            </a:pPr>
            <a:r>
              <a:rPr lang="en-US" sz="1800" dirty="0">
                <a:solidFill>
                  <a:srgbClr val="000000"/>
                </a:solidFill>
                <a:latin typeface="Times New Roman" charset="0"/>
                <a:ea typeface="Times New Roman" charset="0"/>
                <a:cs typeface="Times New Roman" charset="0"/>
              </a:rPr>
              <a:t>Search Engine Searches &amp; Search </a:t>
            </a:r>
            <a:r>
              <a:rPr lang="en-US" sz="1800" dirty="0" err="1">
                <a:solidFill>
                  <a:srgbClr val="000000"/>
                </a:solidFill>
                <a:latin typeface="Times New Roman" charset="0"/>
                <a:ea typeface="Times New Roman" charset="0"/>
                <a:cs typeface="Times New Roman" charset="0"/>
              </a:rPr>
              <a:t>Diggity</a:t>
            </a:r>
            <a:r>
              <a:rPr lang="en-US" sz="1800" dirty="0">
                <a:solidFill>
                  <a:srgbClr val="000000"/>
                </a:solidFill>
                <a:latin typeface="Times New Roman" charset="0"/>
                <a:ea typeface="Times New Roman" charset="0"/>
                <a:cs typeface="Times New Roman" charset="0"/>
              </a:rPr>
              <a:t> Tools</a:t>
            </a:r>
          </a:p>
          <a:p>
            <a:pPr indent="-285750">
              <a:buFont typeface="Wingdings" charset="2"/>
              <a:buChar char="Ø"/>
            </a:pPr>
            <a:r>
              <a:rPr lang="en-US" sz="1800" dirty="0">
                <a:solidFill>
                  <a:srgbClr val="000000"/>
                </a:solidFill>
                <a:latin typeface="Times New Roman" charset="0"/>
                <a:ea typeface="Times New Roman" charset="0"/>
                <a:cs typeface="Times New Roman" charset="0"/>
              </a:rPr>
              <a:t>Google Cache &amp; </a:t>
            </a:r>
            <a:r>
              <a:rPr lang="en-US" sz="1800" dirty="0" err="1">
                <a:solidFill>
                  <a:srgbClr val="000000"/>
                </a:solidFill>
                <a:latin typeface="Times New Roman" charset="0"/>
                <a:ea typeface="Times New Roman" charset="0"/>
                <a:cs typeface="Times New Roman" charset="0"/>
              </a:rPr>
              <a:t>Wayback</a:t>
            </a: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r>
              <a:rPr lang="en-US" sz="1800" dirty="0">
                <a:solidFill>
                  <a:srgbClr val="000000"/>
                </a:solidFill>
                <a:latin typeface="Times New Roman" charset="0"/>
                <a:ea typeface="Times New Roman" charset="0"/>
                <a:cs typeface="Times New Roman" charset="0"/>
              </a:rPr>
              <a:t>DNS Lookups</a:t>
            </a:r>
          </a:p>
          <a:p>
            <a:pPr indent="-285750">
              <a:buFont typeface="Wingdings" charset="2"/>
              <a:buChar char="Ø"/>
            </a:pPr>
            <a:r>
              <a:rPr lang="en-US" sz="1800" dirty="0">
                <a:solidFill>
                  <a:srgbClr val="000000"/>
                </a:solidFill>
                <a:latin typeface="Times New Roman" charset="0"/>
                <a:ea typeface="Times New Roman" charset="0"/>
                <a:cs typeface="Times New Roman" charset="0"/>
              </a:rPr>
              <a:t>Recon-ng / Discover</a:t>
            </a: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04724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TLO – Social Media</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5702710"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Social Media Searches</a:t>
            </a:r>
          </a:p>
          <a:p>
            <a:pPr lvl="1">
              <a:buFont typeface="Wingdings" charset="2"/>
              <a:buChar char="Ø"/>
            </a:pPr>
            <a:r>
              <a:rPr lang="en-US" sz="1800" dirty="0">
                <a:solidFill>
                  <a:srgbClr val="000000"/>
                </a:solidFill>
                <a:latin typeface="Times New Roman" charset="0"/>
                <a:ea typeface="Times New Roman" charset="0"/>
                <a:cs typeface="Times New Roman" charset="0"/>
              </a:rPr>
              <a:t>Social Media Search provides information from over 140 social media sources.  Potentially verify identify and gain insight on associations and relationships through data that helps create a more complete view of a subject</a:t>
            </a:r>
          </a:p>
          <a:p>
            <a:pPr>
              <a:buFont typeface="Wingdings" charset="2"/>
              <a:buChar char="Ø"/>
            </a:pPr>
            <a:r>
              <a:rPr lang="en-US" sz="1800" dirty="0">
                <a:solidFill>
                  <a:srgbClr val="000000"/>
                </a:solidFill>
                <a:latin typeface="Times New Roman" charset="0"/>
                <a:ea typeface="Times New Roman" charset="0"/>
                <a:cs typeface="Times New Roman" charset="0"/>
              </a:rPr>
              <a:t>Search results may include:</a:t>
            </a:r>
          </a:p>
          <a:p>
            <a:pPr lvl="1">
              <a:buFont typeface="Wingdings" charset="2"/>
              <a:buChar char="Ø"/>
            </a:pPr>
            <a:r>
              <a:rPr lang="en-US" sz="1800" dirty="0">
                <a:solidFill>
                  <a:srgbClr val="000000"/>
                </a:solidFill>
                <a:latin typeface="Times New Roman" charset="0"/>
                <a:ea typeface="Times New Roman" charset="0"/>
                <a:cs typeface="Times New Roman" charset="0"/>
              </a:rPr>
              <a:t>Name, age, and gender</a:t>
            </a:r>
          </a:p>
          <a:p>
            <a:pPr lvl="1">
              <a:buFont typeface="Wingdings" charset="2"/>
              <a:buChar char="Ø"/>
            </a:pPr>
            <a:r>
              <a:rPr lang="en-US" sz="1800" dirty="0">
                <a:solidFill>
                  <a:srgbClr val="000000"/>
                </a:solidFill>
                <a:latin typeface="Times New Roman" charset="0"/>
                <a:ea typeface="Times New Roman" charset="0"/>
                <a:cs typeface="Times New Roman" charset="0"/>
              </a:rPr>
              <a:t>Potential online profiles for a subject that link directly to external social websites</a:t>
            </a:r>
          </a:p>
          <a:p>
            <a:pPr lvl="1">
              <a:buFont typeface="Wingdings" charset="2"/>
              <a:buChar char="Ø"/>
            </a:pPr>
            <a:r>
              <a:rPr lang="en-US" sz="1800" dirty="0">
                <a:solidFill>
                  <a:srgbClr val="000000"/>
                </a:solidFill>
                <a:latin typeface="Times New Roman" charset="0"/>
                <a:ea typeface="Times New Roman" charset="0"/>
                <a:cs typeface="Times New Roman" charset="0"/>
              </a:rPr>
              <a:t>Profile photographs</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10" name="Picture 9" descr="A screenshot of a cell phone&#10;&#10;Description automatically generated">
            <a:extLst>
              <a:ext uri="{FF2B5EF4-FFF2-40B4-BE49-F238E27FC236}">
                <a16:creationId xmlns:a16="http://schemas.microsoft.com/office/drawing/2014/main" id="{B1F0A4FA-8014-4456-9441-3FB155120A56}"/>
              </a:ext>
            </a:extLst>
          </p:cNvPr>
          <p:cNvPicPr>
            <a:picLocks noChangeAspect="1"/>
          </p:cNvPicPr>
          <p:nvPr/>
        </p:nvPicPr>
        <p:blipFill>
          <a:blip r:embed="rId2"/>
          <a:stretch>
            <a:fillRect/>
          </a:stretch>
        </p:blipFill>
        <p:spPr>
          <a:xfrm>
            <a:off x="5958698" y="1009651"/>
            <a:ext cx="3022600" cy="2633804"/>
          </a:xfrm>
          <a:prstGeom prst="rect">
            <a:avLst/>
          </a:prstGeom>
        </p:spPr>
      </p:pic>
      <p:sp>
        <p:nvSpPr>
          <p:cNvPr id="8" name="object 8">
            <a:extLst>
              <a:ext uri="{FF2B5EF4-FFF2-40B4-BE49-F238E27FC236}">
                <a16:creationId xmlns:a16="http://schemas.microsoft.com/office/drawing/2014/main" id="{9C4CE171-70B4-4AD3-8D08-221B268E8729}"/>
              </a:ext>
            </a:extLst>
          </p:cNvPr>
          <p:cNvSpPr/>
          <p:nvPr/>
        </p:nvSpPr>
        <p:spPr>
          <a:xfrm>
            <a:off x="5967940" y="3826395"/>
            <a:ext cx="2971799" cy="22859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61527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TLO – Employment</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5702710"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Place of Employment searches</a:t>
            </a:r>
          </a:p>
          <a:p>
            <a:pPr lvl="1">
              <a:buFont typeface="Wingdings" charset="2"/>
              <a:buChar char="Ø"/>
            </a:pPr>
            <a:r>
              <a:rPr lang="en-US" sz="1800" dirty="0" err="1">
                <a:solidFill>
                  <a:srgbClr val="000000"/>
                </a:solidFill>
                <a:latin typeface="Times New Roman" charset="0"/>
                <a:ea typeface="Times New Roman" charset="0"/>
                <a:cs typeface="Times New Roman" charset="0"/>
              </a:rPr>
              <a:t>TLOxp</a:t>
            </a:r>
            <a:r>
              <a:rPr lang="en-US" sz="1800" dirty="0">
                <a:solidFill>
                  <a:srgbClr val="000000"/>
                </a:solidFill>
                <a:latin typeface="Times New Roman" charset="0"/>
                <a:ea typeface="Times New Roman" charset="0"/>
                <a:cs typeface="Times New Roman" charset="0"/>
              </a:rPr>
              <a:t> provides data on more than 95% of the U.S. population and has more than 225 million employment records and growing, making it one of the largest sources of employment data in America.  By quickly accessing actionable employment data, you can locate consumers efficiently, better prioritize inventory and investigate fraud more thoroughly to mitigate risk.</a:t>
            </a:r>
          </a:p>
          <a:p>
            <a:pPr>
              <a:buFont typeface="Wingdings" charset="2"/>
              <a:buChar char="Ø"/>
            </a:pPr>
            <a:r>
              <a:rPr lang="en-US" sz="1800" dirty="0">
                <a:solidFill>
                  <a:srgbClr val="000000"/>
                </a:solidFill>
                <a:latin typeface="Times New Roman" charset="0"/>
                <a:ea typeface="Times New Roman" charset="0"/>
                <a:cs typeface="Times New Roman" charset="0"/>
              </a:rPr>
              <a:t>Identify target leverage points</a:t>
            </a:r>
          </a:p>
          <a:p>
            <a:pPr lvl="1">
              <a:buFont typeface="Wingdings" charset="2"/>
              <a:buChar char="Ø"/>
            </a:pPr>
            <a:r>
              <a:rPr lang="en-US" sz="1800" dirty="0">
                <a:solidFill>
                  <a:srgbClr val="000000"/>
                </a:solidFill>
                <a:latin typeface="Times New Roman" charset="0"/>
                <a:ea typeface="Times New Roman" charset="0"/>
                <a:cs typeface="Times New Roman" charset="0"/>
              </a:rPr>
              <a:t>Employer and HR personnel</a:t>
            </a:r>
          </a:p>
          <a:p>
            <a:pPr lvl="1">
              <a:buFont typeface="Wingdings" charset="2"/>
              <a:buChar char="Ø"/>
            </a:pPr>
            <a:r>
              <a:rPr lang="en-US" sz="1800" dirty="0">
                <a:solidFill>
                  <a:srgbClr val="000000"/>
                </a:solidFill>
                <a:latin typeface="Times New Roman" charset="0"/>
                <a:ea typeface="Times New Roman" charset="0"/>
                <a:cs typeface="Times New Roman" charset="0"/>
              </a:rPr>
              <a:t>Fellow employees</a:t>
            </a:r>
          </a:p>
          <a:p>
            <a:pPr lvl="1">
              <a:buFont typeface="Wingdings" charset="2"/>
              <a:buChar char="Ø"/>
            </a:pPr>
            <a:r>
              <a:rPr lang="en-US" sz="1800" dirty="0">
                <a:solidFill>
                  <a:srgbClr val="000000"/>
                </a:solidFill>
                <a:latin typeface="Times New Roman" charset="0"/>
                <a:ea typeface="Times New Roman" charset="0"/>
                <a:cs typeface="Times New Roman" charset="0"/>
              </a:rPr>
              <a:t>Work related patterns of life</a:t>
            </a:r>
          </a:p>
          <a:p>
            <a:pPr lvl="1">
              <a:buFont typeface="Wingdings" charset="2"/>
              <a:buChar char="Ø"/>
            </a:pPr>
            <a:r>
              <a:rPr lang="en-US" sz="1800" dirty="0">
                <a:solidFill>
                  <a:srgbClr val="000000"/>
                </a:solidFill>
                <a:latin typeface="Times New Roman" charset="0"/>
                <a:ea typeface="Times New Roman" charset="0"/>
                <a:cs typeface="Times New Roman" charset="0"/>
              </a:rPr>
              <a:t>Work related credentials</a:t>
            </a:r>
          </a:p>
          <a:p>
            <a:pPr lvl="1">
              <a:buFont typeface="Wingdings" charset="2"/>
              <a:buChar char="Ø"/>
            </a:pPr>
            <a:r>
              <a:rPr lang="en-US" sz="1800" dirty="0">
                <a:solidFill>
                  <a:srgbClr val="000000"/>
                </a:solidFill>
                <a:latin typeface="Times New Roman" charset="0"/>
                <a:ea typeface="Times New Roman" charset="0"/>
                <a:cs typeface="Times New Roman" charset="0"/>
              </a:rPr>
              <a:t>Social Engineering Jackpot</a:t>
            </a:r>
            <a:r>
              <a:rPr lang="en-US" sz="1400" dirty="0">
                <a:solidFill>
                  <a:srgbClr val="000000"/>
                </a:solidFill>
                <a:latin typeface="Times New Roman" charset="0"/>
                <a:ea typeface="Times New Roman" charset="0"/>
                <a:cs typeface="Times New Roman" charset="0"/>
              </a:rPr>
              <a:t>!</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10" name="Picture 9" descr="A screenshot of a cell phone&#10;&#10;Description automatically generated">
            <a:extLst>
              <a:ext uri="{FF2B5EF4-FFF2-40B4-BE49-F238E27FC236}">
                <a16:creationId xmlns:a16="http://schemas.microsoft.com/office/drawing/2014/main" id="{B1F0A4FA-8014-4456-9441-3FB155120A56}"/>
              </a:ext>
            </a:extLst>
          </p:cNvPr>
          <p:cNvPicPr>
            <a:picLocks noChangeAspect="1"/>
          </p:cNvPicPr>
          <p:nvPr/>
        </p:nvPicPr>
        <p:blipFill>
          <a:blip r:embed="rId2"/>
          <a:stretch>
            <a:fillRect/>
          </a:stretch>
        </p:blipFill>
        <p:spPr>
          <a:xfrm>
            <a:off x="5958698" y="1009651"/>
            <a:ext cx="3022600" cy="2633804"/>
          </a:xfrm>
          <a:prstGeom prst="rect">
            <a:avLst/>
          </a:prstGeom>
        </p:spPr>
      </p:pic>
      <p:sp>
        <p:nvSpPr>
          <p:cNvPr id="7" name="object 9">
            <a:extLst>
              <a:ext uri="{FF2B5EF4-FFF2-40B4-BE49-F238E27FC236}">
                <a16:creationId xmlns:a16="http://schemas.microsoft.com/office/drawing/2014/main" id="{485D1757-0914-4378-8ECC-33B68C1097C0}"/>
              </a:ext>
            </a:extLst>
          </p:cNvPr>
          <p:cNvSpPr/>
          <p:nvPr/>
        </p:nvSpPr>
        <p:spPr>
          <a:xfrm>
            <a:off x="5967940" y="3810113"/>
            <a:ext cx="2971799" cy="22859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43113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TLO – Vehicle Sightings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431404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Use Vehicle Sightings to:</a:t>
            </a:r>
          </a:p>
          <a:p>
            <a:pPr lvl="1">
              <a:buFont typeface="Wingdings" charset="2"/>
              <a:buChar char="Ø"/>
            </a:pPr>
            <a:r>
              <a:rPr lang="en-US" sz="1800" dirty="0">
                <a:solidFill>
                  <a:srgbClr val="000000"/>
                </a:solidFill>
                <a:latin typeface="Times New Roman" charset="0"/>
                <a:ea typeface="Times New Roman" charset="0"/>
                <a:cs typeface="Times New Roman" charset="0"/>
              </a:rPr>
              <a:t>Spot patterns by plotting multiple sightings for the same vehicle</a:t>
            </a:r>
          </a:p>
          <a:p>
            <a:pPr lvl="1">
              <a:buFont typeface="Wingdings" charset="2"/>
              <a:buChar char="Ø"/>
            </a:pPr>
            <a:r>
              <a:rPr lang="en-US" sz="1800" dirty="0">
                <a:solidFill>
                  <a:srgbClr val="000000"/>
                </a:solidFill>
                <a:latin typeface="Times New Roman" charset="0"/>
                <a:ea typeface="Times New Roman" charset="0"/>
                <a:cs typeface="Times New Roman" charset="0"/>
              </a:rPr>
              <a:t>Uncover the most likely locations of search objects</a:t>
            </a:r>
          </a:p>
          <a:p>
            <a:pPr lvl="1">
              <a:buFont typeface="Wingdings" charset="2"/>
              <a:buChar char="Ø"/>
            </a:pPr>
            <a:r>
              <a:rPr lang="en-US" sz="1800" dirty="0">
                <a:solidFill>
                  <a:srgbClr val="000000"/>
                </a:solidFill>
                <a:latin typeface="Times New Roman" charset="0"/>
                <a:ea typeface="Times New Roman" charset="0"/>
                <a:cs typeface="Times New Roman" charset="0"/>
              </a:rPr>
              <a:t>Reveal predictive travel patterns</a:t>
            </a:r>
          </a:p>
          <a:p>
            <a:pPr lvl="1">
              <a:buFont typeface="Wingdings" charset="2"/>
              <a:buChar char="Ø"/>
            </a:pPr>
            <a:r>
              <a:rPr lang="en-US" sz="1800" dirty="0">
                <a:solidFill>
                  <a:srgbClr val="000000"/>
                </a:solidFill>
                <a:latin typeface="Times New Roman" charset="0"/>
                <a:ea typeface="Times New Roman" charset="0"/>
                <a:cs typeface="Times New Roman" charset="0"/>
              </a:rPr>
              <a:t>Identify potential associates / relationships / contacts</a:t>
            </a:r>
          </a:p>
          <a:p>
            <a:pPr lvl="1">
              <a:buFont typeface="Wingdings" charset="2"/>
              <a:buChar char="Ø"/>
            </a:pPr>
            <a:r>
              <a:rPr lang="en-US" sz="1800" dirty="0">
                <a:solidFill>
                  <a:srgbClr val="000000"/>
                </a:solidFill>
                <a:latin typeface="Times New Roman" charset="0"/>
                <a:ea typeface="Times New Roman" charset="0"/>
                <a:cs typeface="Times New Roman" charset="0"/>
              </a:rPr>
              <a:t>Reach subjects who are actively avoiding contact</a:t>
            </a:r>
          </a:p>
          <a:p>
            <a:pPr lvl="1">
              <a:buFont typeface="Wingdings" charset="2"/>
              <a:buChar char="Ø"/>
            </a:pPr>
            <a:r>
              <a:rPr lang="en-US" sz="1800" dirty="0">
                <a:solidFill>
                  <a:srgbClr val="000000"/>
                </a:solidFill>
                <a:latin typeface="Times New Roman" charset="0"/>
                <a:ea typeface="Times New Roman" charset="0"/>
                <a:cs typeface="Times New Roman" charset="0"/>
              </a:rPr>
              <a:t>Identify and track patterns of life</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694CE2C7-6823-47C3-921D-4701A992449E}"/>
              </a:ext>
            </a:extLst>
          </p:cNvPr>
          <p:cNvPicPr>
            <a:picLocks noChangeAspect="1"/>
          </p:cNvPicPr>
          <p:nvPr/>
        </p:nvPicPr>
        <p:blipFill>
          <a:blip r:embed="rId2"/>
          <a:stretch>
            <a:fillRect/>
          </a:stretch>
        </p:blipFill>
        <p:spPr>
          <a:xfrm>
            <a:off x="285744" y="4670913"/>
            <a:ext cx="8858256" cy="2060627"/>
          </a:xfrm>
          <a:prstGeom prst="rect">
            <a:avLst/>
          </a:prstGeom>
        </p:spPr>
      </p:pic>
      <p:sp>
        <p:nvSpPr>
          <p:cNvPr id="8" name="object 6">
            <a:extLst>
              <a:ext uri="{FF2B5EF4-FFF2-40B4-BE49-F238E27FC236}">
                <a16:creationId xmlns:a16="http://schemas.microsoft.com/office/drawing/2014/main" id="{30364FA8-D426-4EBC-9882-C8337BC77BC0}"/>
              </a:ext>
            </a:extLst>
          </p:cNvPr>
          <p:cNvSpPr/>
          <p:nvPr/>
        </p:nvSpPr>
        <p:spPr>
          <a:xfrm>
            <a:off x="4572000" y="1158684"/>
            <a:ext cx="4512120" cy="338857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60613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Credentials Search</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5702710"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What can I do?</a:t>
            </a:r>
          </a:p>
          <a:p>
            <a:pPr lvl="1">
              <a:buFont typeface="Wingdings" charset="2"/>
              <a:buChar char="Ø"/>
            </a:pPr>
            <a:r>
              <a:rPr lang="en-US" sz="1800" dirty="0">
                <a:solidFill>
                  <a:srgbClr val="000000"/>
                </a:solidFill>
                <a:latin typeface="Times New Roman" charset="0"/>
                <a:ea typeface="Times New Roman" charset="0"/>
                <a:cs typeface="Times New Roman" charset="0"/>
              </a:rPr>
              <a:t>Locate possible data leaks</a:t>
            </a:r>
          </a:p>
          <a:p>
            <a:pPr lvl="1">
              <a:buFont typeface="Wingdings" charset="2"/>
              <a:buChar char="Ø"/>
            </a:pPr>
            <a:r>
              <a:rPr lang="en-US" sz="1800" dirty="0">
                <a:solidFill>
                  <a:srgbClr val="000000"/>
                </a:solidFill>
                <a:latin typeface="Times New Roman" charset="0"/>
                <a:ea typeface="Times New Roman" charset="0"/>
                <a:cs typeface="Times New Roman" charset="0"/>
              </a:rPr>
              <a:t>Identify sites that have known breaches</a:t>
            </a:r>
          </a:p>
          <a:p>
            <a:pPr lvl="1">
              <a:buFont typeface="Wingdings" charset="2"/>
              <a:buChar char="Ø"/>
            </a:pPr>
            <a:r>
              <a:rPr lang="en-US" sz="1800" dirty="0">
                <a:solidFill>
                  <a:srgbClr val="000000"/>
                </a:solidFill>
                <a:latin typeface="Times New Roman" charset="0"/>
                <a:ea typeface="Times New Roman" charset="0"/>
                <a:cs typeface="Times New Roman" charset="0"/>
              </a:rPr>
              <a:t>Identify emails, usernames and names that are associated with published credentials lists</a:t>
            </a:r>
          </a:p>
          <a:p>
            <a:pPr>
              <a:buFont typeface="Wingdings" charset="2"/>
              <a:buChar char="Ø"/>
            </a:pPr>
            <a:r>
              <a:rPr lang="en-US" sz="2200" dirty="0">
                <a:solidFill>
                  <a:srgbClr val="000000"/>
                </a:solidFill>
                <a:latin typeface="Times New Roman" charset="0"/>
                <a:ea typeface="Times New Roman" charset="0"/>
                <a:cs typeface="Times New Roman" charset="0"/>
              </a:rPr>
              <a:t>Where do I look?</a:t>
            </a:r>
          </a:p>
          <a:p>
            <a:pPr lvl="1">
              <a:buFont typeface="Wingdings" charset="2"/>
              <a:buChar char="Ø"/>
            </a:pPr>
            <a:r>
              <a:rPr lang="en-US" sz="1800" dirty="0">
                <a:solidFill>
                  <a:srgbClr val="000000"/>
                </a:solidFill>
                <a:latin typeface="Times New Roman" charset="0"/>
                <a:ea typeface="Times New Roman" charset="0"/>
                <a:cs typeface="Times New Roman" charset="0"/>
              </a:rPr>
              <a:t>Have I been </a:t>
            </a:r>
            <a:r>
              <a:rPr lang="en-US" sz="1800" dirty="0" err="1">
                <a:solidFill>
                  <a:srgbClr val="000000"/>
                </a:solidFill>
                <a:latin typeface="Times New Roman" charset="0"/>
                <a:ea typeface="Times New Roman" charset="0"/>
                <a:cs typeface="Times New Roman" charset="0"/>
              </a:rPr>
              <a:t>Pwned</a:t>
            </a:r>
            <a:r>
              <a:rPr lang="en-US" sz="1800" dirty="0">
                <a:solidFill>
                  <a:srgbClr val="000000"/>
                </a:solidFill>
                <a:latin typeface="Times New Roman" charset="0"/>
                <a:ea typeface="Times New Roman" charset="0"/>
                <a:cs typeface="Times New Roman" charset="0"/>
              </a:rPr>
              <a:t> (haveibeenpwned.com)</a:t>
            </a:r>
          </a:p>
          <a:p>
            <a:pPr lvl="1">
              <a:buFont typeface="Wingdings" charset="2"/>
              <a:buChar char="Ø"/>
            </a:pPr>
            <a:r>
              <a:rPr lang="en-US" sz="1800" dirty="0" err="1">
                <a:solidFill>
                  <a:srgbClr val="000000"/>
                </a:solidFill>
                <a:latin typeface="Times New Roman" charset="0"/>
                <a:ea typeface="Times New Roman" charset="0"/>
                <a:cs typeface="Times New Roman" charset="0"/>
              </a:rPr>
              <a:t>CrackStation</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crackstation.net</a:t>
            </a:r>
            <a:r>
              <a:rPr lang="en-US" sz="1800" dirty="0">
                <a:solidFill>
                  <a:srgbClr val="000000"/>
                </a:solidFill>
                <a:latin typeface="Times New Roman" charset="0"/>
                <a:ea typeface="Times New Roman" charset="0"/>
                <a:cs typeface="Times New Roman" charset="0"/>
              </a:rPr>
              <a:t>)</a:t>
            </a:r>
          </a:p>
          <a:p>
            <a:pPr lvl="1">
              <a:buFont typeface="Wingdings" charset="2"/>
              <a:buChar char="Ø"/>
            </a:pPr>
            <a:r>
              <a:rPr lang="en-US" sz="1800" dirty="0">
                <a:solidFill>
                  <a:srgbClr val="000000"/>
                </a:solidFill>
                <a:latin typeface="Times New Roman" charset="0"/>
                <a:ea typeface="Times New Roman" charset="0"/>
                <a:cs typeface="Times New Roman" charset="0"/>
              </a:rPr>
              <a:t>Data Breach Check (</a:t>
            </a:r>
            <a:r>
              <a:rPr lang="en-US" sz="1800" dirty="0" err="1">
                <a:solidFill>
                  <a:srgbClr val="000000"/>
                </a:solidFill>
                <a:latin typeface="Times New Roman" charset="0"/>
                <a:ea typeface="Times New Roman" charset="0"/>
                <a:cs typeface="Times New Roman" charset="0"/>
              </a:rPr>
              <a:t>whatismyipaddress.com</a:t>
            </a:r>
            <a:r>
              <a:rPr lang="en-US" sz="1800" dirty="0">
                <a:solidFill>
                  <a:srgbClr val="000000"/>
                </a:solidFill>
                <a:latin typeface="Times New Roman" charset="0"/>
                <a:ea typeface="Times New Roman" charset="0"/>
                <a:cs typeface="Times New Roman" charset="0"/>
              </a:rPr>
              <a:t>/breach-check)</a:t>
            </a:r>
          </a:p>
          <a:p>
            <a:pPr lvl="1">
              <a:buFont typeface="Wingdings" charset="2"/>
              <a:buChar char="Ø"/>
            </a:pPr>
            <a:r>
              <a:rPr lang="en-US" sz="1800" dirty="0">
                <a:solidFill>
                  <a:srgbClr val="000000"/>
                </a:solidFill>
                <a:latin typeface="Times New Roman" charset="0"/>
                <a:ea typeface="Times New Roman" charset="0"/>
                <a:cs typeface="Times New Roman" charset="0"/>
              </a:rPr>
              <a:t>Alternative To (https://</a:t>
            </a:r>
            <a:r>
              <a:rPr lang="en-US" sz="1800" dirty="0" err="1">
                <a:solidFill>
                  <a:srgbClr val="000000"/>
                </a:solidFill>
                <a:latin typeface="Times New Roman" charset="0"/>
                <a:ea typeface="Times New Roman" charset="0"/>
                <a:cs typeface="Times New Roman" charset="0"/>
              </a:rPr>
              <a:t>alternativeto.net</a:t>
            </a:r>
            <a:r>
              <a:rPr lang="en-US" sz="1800" dirty="0">
                <a:solidFill>
                  <a:srgbClr val="000000"/>
                </a:solidFill>
                <a:latin typeface="Times New Roman" charset="0"/>
                <a:ea typeface="Times New Roman" charset="0"/>
                <a:cs typeface="Times New Roman" charset="0"/>
              </a:rPr>
              <a:t>/software/</a:t>
            </a:r>
            <a:r>
              <a:rPr lang="en-US" sz="1800" dirty="0" err="1">
                <a:solidFill>
                  <a:srgbClr val="000000"/>
                </a:solidFill>
                <a:latin typeface="Times New Roman" charset="0"/>
                <a:ea typeface="Times New Roman" charset="0"/>
                <a:cs typeface="Times New Roman" charset="0"/>
              </a:rPr>
              <a:t>leakbase</a:t>
            </a:r>
            <a:r>
              <a:rPr lang="en-US" sz="1800" dirty="0">
                <a:solidFill>
                  <a:srgbClr val="000000"/>
                </a:solidFill>
                <a:latin typeface="Times New Roman" charset="0"/>
                <a:ea typeface="Times New Roman" charset="0"/>
                <a:cs typeface="Times New Roman" charset="0"/>
              </a:rPr>
              <a:t>/)</a:t>
            </a: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7" name="object 6">
            <a:extLst>
              <a:ext uri="{FF2B5EF4-FFF2-40B4-BE49-F238E27FC236}">
                <a16:creationId xmlns:a16="http://schemas.microsoft.com/office/drawing/2014/main" id="{0BA51EF1-5DD1-4D68-AF72-50FCCF6B9245}"/>
              </a:ext>
            </a:extLst>
          </p:cNvPr>
          <p:cNvSpPr/>
          <p:nvPr/>
        </p:nvSpPr>
        <p:spPr>
          <a:xfrm>
            <a:off x="5822720" y="1049830"/>
            <a:ext cx="1511787" cy="5731939"/>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938FD500-CC35-493B-A4F8-91E306113EAD}"/>
              </a:ext>
            </a:extLst>
          </p:cNvPr>
          <p:cNvSpPr/>
          <p:nvPr/>
        </p:nvSpPr>
        <p:spPr>
          <a:xfrm>
            <a:off x="7432442" y="1049830"/>
            <a:ext cx="1508220" cy="4588939"/>
          </a:xfrm>
          <a:prstGeom prst="rect">
            <a:avLst/>
          </a:prstGeom>
          <a:blipFill>
            <a:blip r:embed="rId3"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66672762-7B62-4724-8558-275DEFC2A498}"/>
              </a:ext>
            </a:extLst>
          </p:cNvPr>
          <p:cNvSpPr/>
          <p:nvPr/>
        </p:nvSpPr>
        <p:spPr>
          <a:xfrm>
            <a:off x="7432442" y="5715000"/>
            <a:ext cx="1505512" cy="11429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03531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Social Media Search</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5702710"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What can I do?</a:t>
            </a:r>
          </a:p>
          <a:p>
            <a:pPr lvl="1">
              <a:buFont typeface="Wingdings" charset="2"/>
              <a:buChar char="Ø"/>
            </a:pPr>
            <a:r>
              <a:rPr lang="en-US" sz="1800" dirty="0">
                <a:solidFill>
                  <a:srgbClr val="000000"/>
                </a:solidFill>
                <a:latin typeface="Times New Roman" charset="0"/>
                <a:ea typeface="Times New Roman" charset="0"/>
                <a:cs typeface="Times New Roman" charset="0"/>
              </a:rPr>
              <a:t>Mine profiles for data</a:t>
            </a:r>
          </a:p>
          <a:p>
            <a:pPr lvl="1">
              <a:buFont typeface="Wingdings" charset="2"/>
              <a:buChar char="Ø"/>
            </a:pPr>
            <a:r>
              <a:rPr lang="en-US" sz="1800" dirty="0">
                <a:solidFill>
                  <a:srgbClr val="000000"/>
                </a:solidFill>
                <a:latin typeface="Times New Roman" charset="0"/>
                <a:ea typeface="Times New Roman" charset="0"/>
                <a:cs typeface="Times New Roman" charset="0"/>
              </a:rPr>
              <a:t>Conduct link and pattern analysis</a:t>
            </a:r>
          </a:p>
          <a:p>
            <a:pPr lvl="1">
              <a:buFont typeface="Wingdings" charset="2"/>
              <a:buChar char="Ø"/>
            </a:pPr>
            <a:r>
              <a:rPr lang="en-US" sz="1800" dirty="0">
                <a:solidFill>
                  <a:srgbClr val="000000"/>
                </a:solidFill>
                <a:latin typeface="Times New Roman" charset="0"/>
                <a:ea typeface="Times New Roman" charset="0"/>
                <a:cs typeface="Times New Roman" charset="0"/>
              </a:rPr>
              <a:t>Identify secondary targets or pivot points</a:t>
            </a:r>
          </a:p>
          <a:p>
            <a:pPr lvl="1">
              <a:buFont typeface="Wingdings" charset="2"/>
              <a:buChar char="Ø"/>
            </a:pPr>
            <a:r>
              <a:rPr lang="en-US" sz="1800" dirty="0">
                <a:solidFill>
                  <a:srgbClr val="000000"/>
                </a:solidFill>
                <a:latin typeface="Times New Roman" charset="0"/>
                <a:ea typeface="Times New Roman" charset="0"/>
                <a:cs typeface="Times New Roman" charset="0"/>
              </a:rPr>
              <a:t>Identify social engineering attack vectors</a:t>
            </a:r>
          </a:p>
          <a:p>
            <a:pPr>
              <a:buFont typeface="Wingdings" charset="2"/>
              <a:buChar char="Ø"/>
            </a:pPr>
            <a:r>
              <a:rPr lang="en-US" sz="2200" dirty="0">
                <a:solidFill>
                  <a:srgbClr val="000000"/>
                </a:solidFill>
                <a:latin typeface="Times New Roman" charset="0"/>
                <a:ea typeface="Times New Roman" charset="0"/>
                <a:cs typeface="Times New Roman" charset="0"/>
              </a:rPr>
              <a:t>Where do I look?</a:t>
            </a:r>
          </a:p>
          <a:p>
            <a:pPr lvl="1">
              <a:buFont typeface="Wingdings" charset="2"/>
              <a:buChar char="Ø"/>
            </a:pPr>
            <a:r>
              <a:rPr lang="en-US" sz="1800" dirty="0">
                <a:solidFill>
                  <a:srgbClr val="000000"/>
                </a:solidFill>
                <a:latin typeface="Times New Roman" charset="0"/>
                <a:ea typeface="Times New Roman" charset="0"/>
                <a:cs typeface="Times New Roman" charset="0"/>
              </a:rPr>
              <a:t>Google Social Search (social-searcher.com)</a:t>
            </a:r>
          </a:p>
          <a:p>
            <a:pPr lvl="1">
              <a:buFont typeface="Wingdings" charset="2"/>
              <a:buChar char="Ø"/>
            </a:pPr>
            <a:r>
              <a:rPr lang="en-US" sz="1800" dirty="0">
                <a:solidFill>
                  <a:srgbClr val="000000"/>
                </a:solidFill>
                <a:latin typeface="Times New Roman" charset="0"/>
                <a:ea typeface="Times New Roman" charset="0"/>
                <a:cs typeface="Times New Roman" charset="0"/>
              </a:rPr>
              <a:t>Facebook Search (search.fb.com)</a:t>
            </a:r>
          </a:p>
          <a:p>
            <a:pPr lvl="1">
              <a:buFont typeface="Wingdings" charset="2"/>
              <a:buChar char="Ø"/>
            </a:pPr>
            <a:r>
              <a:rPr lang="en-US" sz="1800" dirty="0">
                <a:solidFill>
                  <a:srgbClr val="000000"/>
                </a:solidFill>
                <a:latin typeface="Times New Roman" charset="0"/>
                <a:ea typeface="Times New Roman" charset="0"/>
                <a:cs typeface="Times New Roman" charset="0"/>
              </a:rPr>
              <a:t>Twitter Advanced Search (twitter.com/search-advanced)</a:t>
            </a:r>
          </a:p>
          <a:p>
            <a:pPr lvl="1">
              <a:buFont typeface="Wingdings" charset="2"/>
              <a:buChar char="Ø"/>
            </a:pPr>
            <a:r>
              <a:rPr lang="en-US" sz="1800" dirty="0">
                <a:solidFill>
                  <a:srgbClr val="000000"/>
                </a:solidFill>
                <a:latin typeface="Times New Roman" charset="0"/>
                <a:ea typeface="Times New Roman" charset="0"/>
                <a:cs typeface="Times New Roman" charset="0"/>
              </a:rPr>
              <a:t>Flickr Advanced Search (flickr.com/search/advanced)</a:t>
            </a:r>
          </a:p>
          <a:p>
            <a:pPr lvl="1">
              <a:buFont typeface="Wingdings" charset="2"/>
              <a:buChar char="Ø"/>
            </a:pPr>
            <a:r>
              <a:rPr lang="en-US" sz="1800" dirty="0">
                <a:solidFill>
                  <a:srgbClr val="000000"/>
                </a:solidFill>
                <a:latin typeface="Times New Roman" charset="0"/>
                <a:ea typeface="Times New Roman" charset="0"/>
                <a:cs typeface="Times New Roman" charset="0"/>
              </a:rPr>
              <a:t>Snitch.name (snitch.name)</a:t>
            </a:r>
          </a:p>
          <a:p>
            <a:pPr lvl="1">
              <a:buFont typeface="Wingdings" charset="2"/>
              <a:buChar char="Ø"/>
            </a:pPr>
            <a:r>
              <a:rPr lang="en-US" sz="1800" dirty="0">
                <a:solidFill>
                  <a:srgbClr val="000000"/>
                </a:solidFill>
                <a:latin typeface="Times New Roman" charset="0"/>
                <a:ea typeface="Times New Roman" charset="0"/>
                <a:cs typeface="Times New Roman" charset="0"/>
              </a:rPr>
              <a:t>Addict-o-</a:t>
            </a:r>
            <a:r>
              <a:rPr lang="en-US" sz="1800" dirty="0" err="1">
                <a:solidFill>
                  <a:srgbClr val="000000"/>
                </a:solidFill>
                <a:latin typeface="Times New Roman" charset="0"/>
                <a:ea typeface="Times New Roman" charset="0"/>
                <a:cs typeface="Times New Roman" charset="0"/>
              </a:rPr>
              <a:t>matic</a:t>
            </a:r>
            <a:r>
              <a:rPr lang="en-US" sz="1800" dirty="0">
                <a:solidFill>
                  <a:srgbClr val="000000"/>
                </a:solidFill>
                <a:latin typeface="Times New Roman" charset="0"/>
                <a:ea typeface="Times New Roman" charset="0"/>
                <a:cs typeface="Times New Roman" charset="0"/>
              </a:rPr>
              <a:t> (crunchbase.com)</a:t>
            </a:r>
          </a:p>
          <a:p>
            <a:pPr lvl="1">
              <a:buFont typeface="Wingdings" charset="2"/>
              <a:buChar char="Ø"/>
            </a:pPr>
            <a:r>
              <a:rPr lang="en-US" sz="1800" dirty="0">
                <a:solidFill>
                  <a:srgbClr val="000000"/>
                </a:solidFill>
                <a:latin typeface="Times New Roman" charset="0"/>
                <a:ea typeface="Times New Roman" charset="0"/>
                <a:cs typeface="Times New Roman" charset="0"/>
              </a:rPr>
              <a:t>UVRX (uvrx.com)</a:t>
            </a:r>
          </a:p>
          <a:p>
            <a:pPr lvl="1">
              <a:buFont typeface="Wingdings" charset="2"/>
              <a:buChar char="Ø"/>
            </a:pPr>
            <a:r>
              <a:rPr lang="en-US" sz="1800" dirty="0" err="1">
                <a:solidFill>
                  <a:srgbClr val="000000"/>
                </a:solidFill>
                <a:latin typeface="Times New Roman" charset="0"/>
                <a:ea typeface="Times New Roman" charset="0"/>
                <a:cs typeface="Times New Roman" charset="0"/>
              </a:rPr>
              <a:t>Talkwalker</a:t>
            </a:r>
            <a:r>
              <a:rPr lang="en-US" sz="1800" dirty="0">
                <a:solidFill>
                  <a:srgbClr val="000000"/>
                </a:solidFill>
                <a:latin typeface="Times New Roman" charset="0"/>
                <a:ea typeface="Times New Roman" charset="0"/>
                <a:cs typeface="Times New Roman" charset="0"/>
              </a:rPr>
              <a:t> (talkwalker.com)</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10" name="object 12">
            <a:extLst>
              <a:ext uri="{FF2B5EF4-FFF2-40B4-BE49-F238E27FC236}">
                <a16:creationId xmlns:a16="http://schemas.microsoft.com/office/drawing/2014/main" id="{BBA3BFCA-1F76-4B32-9275-3796C14882EC}"/>
              </a:ext>
            </a:extLst>
          </p:cNvPr>
          <p:cNvSpPr/>
          <p:nvPr/>
        </p:nvSpPr>
        <p:spPr>
          <a:xfrm>
            <a:off x="5730937" y="5300002"/>
            <a:ext cx="1533193" cy="1144319"/>
          </a:xfrm>
          <a:prstGeom prst="rect">
            <a:avLst/>
          </a:prstGeom>
          <a:blipFill>
            <a:blip r:embed="rId2" cstate="print"/>
            <a:stretch>
              <a:fillRect/>
            </a:stretch>
          </a:blipFill>
        </p:spPr>
        <p:txBody>
          <a:bodyPr wrap="square" lIns="0" tIns="0" rIns="0" bIns="0" rtlCol="0"/>
          <a:lstStyle/>
          <a:p>
            <a:endParaRPr/>
          </a:p>
        </p:txBody>
      </p:sp>
      <p:sp>
        <p:nvSpPr>
          <p:cNvPr id="11" name="object 14">
            <a:extLst>
              <a:ext uri="{FF2B5EF4-FFF2-40B4-BE49-F238E27FC236}">
                <a16:creationId xmlns:a16="http://schemas.microsoft.com/office/drawing/2014/main" id="{3958504A-6092-4302-9598-FB1175910322}"/>
              </a:ext>
            </a:extLst>
          </p:cNvPr>
          <p:cNvSpPr/>
          <p:nvPr/>
        </p:nvSpPr>
        <p:spPr>
          <a:xfrm>
            <a:off x="7407850" y="5301322"/>
            <a:ext cx="1535643" cy="1142999"/>
          </a:xfrm>
          <a:prstGeom prst="rect">
            <a:avLst/>
          </a:prstGeom>
          <a:blipFill>
            <a:blip r:embed="rId3" cstate="print"/>
            <a:stretch>
              <a:fillRect/>
            </a:stretch>
          </a:blipFill>
        </p:spPr>
        <p:txBody>
          <a:bodyPr wrap="square" lIns="0" tIns="0" rIns="0" bIns="0" rtlCol="0"/>
          <a:lstStyle/>
          <a:p>
            <a:endParaRPr/>
          </a:p>
        </p:txBody>
      </p:sp>
      <p:sp>
        <p:nvSpPr>
          <p:cNvPr id="12" name="object 16">
            <a:extLst>
              <a:ext uri="{FF2B5EF4-FFF2-40B4-BE49-F238E27FC236}">
                <a16:creationId xmlns:a16="http://schemas.microsoft.com/office/drawing/2014/main" id="{C677B55E-61A0-4AFA-B451-9E9A0B8100A2}"/>
              </a:ext>
            </a:extLst>
          </p:cNvPr>
          <p:cNvSpPr/>
          <p:nvPr/>
        </p:nvSpPr>
        <p:spPr>
          <a:xfrm>
            <a:off x="7405970" y="3881947"/>
            <a:ext cx="1537524" cy="1142999"/>
          </a:xfrm>
          <a:prstGeom prst="rect">
            <a:avLst/>
          </a:prstGeom>
          <a:blipFill>
            <a:blip r:embed="rId4" cstate="print"/>
            <a:stretch>
              <a:fillRect/>
            </a:stretch>
          </a:blipFill>
        </p:spPr>
        <p:txBody>
          <a:bodyPr wrap="square" lIns="0" tIns="0" rIns="0" bIns="0" rtlCol="0"/>
          <a:lstStyle/>
          <a:p>
            <a:endParaRPr/>
          </a:p>
        </p:txBody>
      </p:sp>
      <p:sp>
        <p:nvSpPr>
          <p:cNvPr id="13" name="object 6">
            <a:extLst>
              <a:ext uri="{FF2B5EF4-FFF2-40B4-BE49-F238E27FC236}">
                <a16:creationId xmlns:a16="http://schemas.microsoft.com/office/drawing/2014/main" id="{75A20989-F7A1-43A2-9521-B2BCAFAB4162}"/>
              </a:ext>
            </a:extLst>
          </p:cNvPr>
          <p:cNvSpPr/>
          <p:nvPr/>
        </p:nvSpPr>
        <p:spPr>
          <a:xfrm>
            <a:off x="5765007" y="1045842"/>
            <a:ext cx="1533768" cy="1142999"/>
          </a:xfrm>
          <a:prstGeom prst="rect">
            <a:avLst/>
          </a:prstGeom>
          <a:blipFill>
            <a:blip r:embed="rId5"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C2189872-3FBA-4E51-BA03-4425B23888BE}"/>
              </a:ext>
            </a:extLst>
          </p:cNvPr>
          <p:cNvSpPr/>
          <p:nvPr/>
        </p:nvSpPr>
        <p:spPr>
          <a:xfrm>
            <a:off x="5763610" y="2463895"/>
            <a:ext cx="1535165" cy="1142999"/>
          </a:xfrm>
          <a:prstGeom prst="rect">
            <a:avLst/>
          </a:prstGeom>
          <a:blipFill>
            <a:blip r:embed="rId6" cstate="print"/>
            <a:stretch>
              <a:fillRect/>
            </a:stretch>
          </a:blipFill>
        </p:spPr>
        <p:txBody>
          <a:bodyPr wrap="square" lIns="0" tIns="0" rIns="0" bIns="0" rtlCol="0"/>
          <a:lstStyle/>
          <a:p>
            <a:endParaRPr/>
          </a:p>
        </p:txBody>
      </p:sp>
      <p:sp>
        <p:nvSpPr>
          <p:cNvPr id="15" name="object 10">
            <a:extLst>
              <a:ext uri="{FF2B5EF4-FFF2-40B4-BE49-F238E27FC236}">
                <a16:creationId xmlns:a16="http://schemas.microsoft.com/office/drawing/2014/main" id="{414488A2-CDBF-4B8B-9623-44000081CFCD}"/>
              </a:ext>
            </a:extLst>
          </p:cNvPr>
          <p:cNvSpPr/>
          <p:nvPr/>
        </p:nvSpPr>
        <p:spPr>
          <a:xfrm>
            <a:off x="5764088" y="3881947"/>
            <a:ext cx="1534687" cy="1142999"/>
          </a:xfrm>
          <a:prstGeom prst="rect">
            <a:avLst/>
          </a:prstGeom>
          <a:blipFill>
            <a:blip r:embed="rId7" cstate="print"/>
            <a:stretch>
              <a:fillRect/>
            </a:stretch>
          </a:blipFill>
        </p:spPr>
        <p:txBody>
          <a:bodyPr wrap="square" lIns="0" tIns="0" rIns="0" bIns="0" rtlCol="0"/>
          <a:lstStyle/>
          <a:p>
            <a:endParaRPr/>
          </a:p>
        </p:txBody>
      </p:sp>
      <p:sp>
        <p:nvSpPr>
          <p:cNvPr id="16" name="object 18">
            <a:extLst>
              <a:ext uri="{FF2B5EF4-FFF2-40B4-BE49-F238E27FC236}">
                <a16:creationId xmlns:a16="http://schemas.microsoft.com/office/drawing/2014/main" id="{ACE1A4CD-418D-4F56-817E-E4A3FFACCF68}"/>
              </a:ext>
            </a:extLst>
          </p:cNvPr>
          <p:cNvSpPr/>
          <p:nvPr/>
        </p:nvSpPr>
        <p:spPr>
          <a:xfrm>
            <a:off x="7438643" y="2463895"/>
            <a:ext cx="1533770" cy="1142999"/>
          </a:xfrm>
          <a:prstGeom prst="rect">
            <a:avLst/>
          </a:prstGeom>
          <a:blipFill>
            <a:blip r:embed="rId8" cstate="print"/>
            <a:stretch>
              <a:fillRect/>
            </a:stretch>
          </a:blipFill>
        </p:spPr>
        <p:txBody>
          <a:bodyPr wrap="square" lIns="0" tIns="0" rIns="0" bIns="0" rtlCol="0"/>
          <a:lstStyle/>
          <a:p>
            <a:endParaRPr/>
          </a:p>
        </p:txBody>
      </p:sp>
      <p:sp>
        <p:nvSpPr>
          <p:cNvPr id="17" name="object 20">
            <a:extLst>
              <a:ext uri="{FF2B5EF4-FFF2-40B4-BE49-F238E27FC236}">
                <a16:creationId xmlns:a16="http://schemas.microsoft.com/office/drawing/2014/main" id="{3EF1F2C3-632E-4AF6-88C0-901814EDDA5D}"/>
              </a:ext>
            </a:extLst>
          </p:cNvPr>
          <p:cNvSpPr/>
          <p:nvPr/>
        </p:nvSpPr>
        <p:spPr>
          <a:xfrm>
            <a:off x="7434890" y="1045842"/>
            <a:ext cx="1537522" cy="1142999"/>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3780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Social Media Monitoring</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903808"/>
            <a:ext cx="5921915"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Automatically extract data from webpages</a:t>
            </a:r>
          </a:p>
          <a:p>
            <a:pPr lvl="1">
              <a:buFont typeface="Wingdings" charset="2"/>
              <a:buChar char="Ø"/>
            </a:pPr>
            <a:r>
              <a:rPr lang="en-US" sz="1800" dirty="0">
                <a:solidFill>
                  <a:srgbClr val="000000"/>
                </a:solidFill>
                <a:latin typeface="Times New Roman" charset="0"/>
                <a:ea typeface="Times New Roman" charset="0"/>
                <a:cs typeface="Times New Roman" charset="0"/>
              </a:rPr>
              <a:t>Geo-locate / track Social Media Users</a:t>
            </a:r>
          </a:p>
          <a:p>
            <a:pPr lvl="1">
              <a:buFont typeface="Wingdings" charset="2"/>
              <a:buChar char="Ø"/>
            </a:pPr>
            <a:r>
              <a:rPr lang="en-US" sz="1800" dirty="0">
                <a:solidFill>
                  <a:srgbClr val="000000"/>
                </a:solidFill>
                <a:latin typeface="Times New Roman" charset="0"/>
                <a:ea typeface="Times New Roman" charset="0"/>
                <a:cs typeface="Times New Roman" charset="0"/>
              </a:rPr>
              <a:t>Monitor Users Movements</a:t>
            </a:r>
          </a:p>
          <a:p>
            <a:pPr lvl="1">
              <a:buFont typeface="Wingdings" charset="2"/>
              <a:buChar char="Ø"/>
            </a:pPr>
            <a:r>
              <a:rPr lang="en-US" sz="1800" dirty="0">
                <a:solidFill>
                  <a:srgbClr val="000000"/>
                </a:solidFill>
                <a:latin typeface="Times New Roman" charset="0"/>
                <a:ea typeface="Times New Roman" charset="0"/>
                <a:cs typeface="Times New Roman" charset="0"/>
              </a:rPr>
              <a:t>Monitor Online Conversations</a:t>
            </a:r>
          </a:p>
          <a:p>
            <a:pPr lvl="1">
              <a:buFont typeface="Wingdings" charset="2"/>
              <a:buChar char="Ø"/>
            </a:pPr>
            <a:r>
              <a:rPr lang="en-US" sz="1800" dirty="0">
                <a:solidFill>
                  <a:srgbClr val="000000"/>
                </a:solidFill>
                <a:latin typeface="Times New Roman" charset="0"/>
                <a:ea typeface="Times New Roman" charset="0"/>
                <a:cs typeface="Times New Roman" charset="0"/>
              </a:rPr>
              <a:t>Identify and Track Trends</a:t>
            </a:r>
          </a:p>
          <a:p>
            <a:pPr lvl="1">
              <a:buFont typeface="Wingdings" charset="2"/>
              <a:buChar char="Ø"/>
            </a:pPr>
            <a:r>
              <a:rPr lang="en-US" sz="1800" dirty="0">
                <a:solidFill>
                  <a:srgbClr val="000000"/>
                </a:solidFill>
                <a:latin typeface="Times New Roman" charset="0"/>
                <a:ea typeface="Times New Roman" charset="0"/>
                <a:cs typeface="Times New Roman" charset="0"/>
              </a:rPr>
              <a:t>Serve Users Targeted Ads</a:t>
            </a:r>
          </a:p>
          <a:p>
            <a:pPr>
              <a:buFont typeface="Wingdings" charset="2"/>
              <a:buChar char="Ø"/>
            </a:pPr>
            <a:r>
              <a:rPr lang="en-US" sz="1800" dirty="0">
                <a:solidFill>
                  <a:srgbClr val="000000"/>
                </a:solidFill>
                <a:latin typeface="Times New Roman" charset="0"/>
                <a:ea typeface="Times New Roman" charset="0"/>
                <a:cs typeface="Times New Roman" charset="0"/>
              </a:rPr>
              <a:t>Social Engineering / Client-Side Attacks</a:t>
            </a:r>
          </a:p>
          <a:p>
            <a:pPr lvl="1">
              <a:buFont typeface="Wingdings" charset="2"/>
              <a:buChar char="Ø"/>
            </a:pPr>
            <a:r>
              <a:rPr lang="en-US" sz="1800" dirty="0">
                <a:solidFill>
                  <a:srgbClr val="000000"/>
                </a:solidFill>
                <a:latin typeface="Times New Roman" charset="0"/>
                <a:ea typeface="Times New Roman" charset="0"/>
                <a:cs typeface="Times New Roman" charset="0"/>
              </a:rPr>
              <a:t>Data Conversion</a:t>
            </a:r>
          </a:p>
          <a:p>
            <a:pPr lvl="1">
              <a:buFont typeface="Wingdings" charset="2"/>
              <a:buChar char="Ø"/>
            </a:pPr>
            <a:r>
              <a:rPr lang="en-US" sz="1800" dirty="0">
                <a:solidFill>
                  <a:srgbClr val="000000"/>
                </a:solidFill>
                <a:latin typeface="Times New Roman" charset="0"/>
                <a:ea typeface="Times New Roman" charset="0"/>
                <a:cs typeface="Times New Roman" charset="0"/>
              </a:rPr>
              <a:t>Duplication Removal</a:t>
            </a:r>
          </a:p>
          <a:p>
            <a:pPr lvl="1">
              <a:buFont typeface="Wingdings" charset="2"/>
              <a:buChar char="Ø"/>
            </a:pPr>
            <a:r>
              <a:rPr lang="en-US" sz="1800" dirty="0">
                <a:solidFill>
                  <a:srgbClr val="000000"/>
                </a:solidFill>
                <a:latin typeface="Times New Roman" charset="0"/>
                <a:ea typeface="Times New Roman" charset="0"/>
                <a:cs typeface="Times New Roman" charset="0"/>
              </a:rPr>
              <a:t>Statistical Analysis</a:t>
            </a:r>
          </a:p>
          <a:p>
            <a:pPr lvl="2">
              <a:buFont typeface="Wingdings" charset="2"/>
              <a:buChar char="Ø"/>
            </a:pPr>
            <a:r>
              <a:rPr lang="en-US" sz="1800" dirty="0">
                <a:solidFill>
                  <a:srgbClr val="000000"/>
                </a:solidFill>
                <a:latin typeface="Times New Roman" charset="0"/>
                <a:ea typeface="Times New Roman" charset="0"/>
                <a:cs typeface="Times New Roman" charset="0"/>
              </a:rPr>
              <a:t>Clustering</a:t>
            </a:r>
          </a:p>
          <a:p>
            <a:pPr lvl="2">
              <a:buFont typeface="Wingdings" charset="2"/>
              <a:buChar char="Ø"/>
            </a:pPr>
            <a:r>
              <a:rPr lang="en-US" sz="1800" dirty="0">
                <a:solidFill>
                  <a:srgbClr val="000000"/>
                </a:solidFill>
                <a:latin typeface="Times New Roman" charset="0"/>
                <a:ea typeface="Times New Roman" charset="0"/>
                <a:cs typeface="Times New Roman" charset="0"/>
              </a:rPr>
              <a:t>Trends</a:t>
            </a:r>
          </a:p>
          <a:p>
            <a:pPr lvl="2">
              <a:buFont typeface="Wingdings" charset="2"/>
              <a:buChar char="Ø"/>
            </a:pPr>
            <a:r>
              <a:rPr lang="en-US" sz="1800" dirty="0">
                <a:solidFill>
                  <a:srgbClr val="000000"/>
                </a:solidFill>
                <a:latin typeface="Times New Roman" charset="0"/>
                <a:ea typeface="Times New Roman" charset="0"/>
                <a:cs typeface="Times New Roman" charset="0"/>
              </a:rPr>
              <a:t>Linkages</a:t>
            </a:r>
          </a:p>
          <a:p>
            <a:pPr lvl="1">
              <a:buFont typeface="Wingdings" charset="2"/>
              <a:buChar char="Ø"/>
            </a:pPr>
            <a:r>
              <a:rPr lang="en-US" sz="1800" dirty="0">
                <a:solidFill>
                  <a:srgbClr val="000000"/>
                </a:solidFill>
                <a:latin typeface="Times New Roman" charset="0"/>
                <a:ea typeface="Times New Roman" charset="0"/>
                <a:cs typeface="Times New Roman" charset="0"/>
              </a:rPr>
              <a:t>Password List Inclusion</a:t>
            </a:r>
          </a:p>
          <a:p>
            <a:pPr>
              <a:buFont typeface="Wingdings" charset="2"/>
              <a:buChar char="Ø"/>
            </a:pPr>
            <a:r>
              <a:rPr lang="en-US" sz="1800" dirty="0">
                <a:solidFill>
                  <a:srgbClr val="000000"/>
                </a:solidFill>
                <a:latin typeface="Times New Roman" charset="0"/>
                <a:ea typeface="Times New Roman" charset="0"/>
                <a:cs typeface="Times New Roman" charset="0"/>
              </a:rPr>
              <a:t>Web Scraping</a:t>
            </a:r>
          </a:p>
          <a:p>
            <a:pPr lvl="1">
              <a:buFont typeface="Wingdings" charset="2"/>
              <a:buChar char="Ø"/>
            </a:pPr>
            <a:r>
              <a:rPr lang="en-US" sz="1800" dirty="0" err="1">
                <a:solidFill>
                  <a:srgbClr val="000000"/>
                </a:solidFill>
                <a:latin typeface="Times New Roman" charset="0"/>
                <a:ea typeface="Times New Roman" charset="0"/>
                <a:cs typeface="Times New Roman" charset="0"/>
              </a:rPr>
              <a:t>Sysomos</a:t>
            </a:r>
            <a:r>
              <a:rPr lang="en-US" sz="1800" dirty="0">
                <a:solidFill>
                  <a:srgbClr val="000000"/>
                </a:solidFill>
                <a:latin typeface="Times New Roman" charset="0"/>
                <a:ea typeface="Times New Roman" charset="0"/>
                <a:cs typeface="Times New Roman" charset="0"/>
              </a:rPr>
              <a:t> (</a:t>
            </a:r>
            <a:r>
              <a:rPr lang="en-US" sz="1800" dirty="0">
                <a:solidFill>
                  <a:srgbClr val="000000"/>
                </a:solidFill>
                <a:latin typeface="Times New Roman" charset="0"/>
                <a:ea typeface="Times New Roman" charset="0"/>
                <a:cs typeface="Times New Roman" charset="0"/>
                <a:hlinkClick r:id="rId2"/>
              </a:rPr>
              <a:t>https://meltwater.com/en/sysomos-meltwater.com</a:t>
            </a:r>
            <a:r>
              <a:rPr lang="en-US" sz="1800" dirty="0">
                <a:solidFill>
                  <a:srgbClr val="000000"/>
                </a:solidFill>
                <a:latin typeface="Times New Roman" charset="0"/>
                <a:ea typeface="Times New Roman" charset="0"/>
                <a:cs typeface="Times New Roman" charset="0"/>
              </a:rPr>
              <a:t>)</a:t>
            </a:r>
          </a:p>
          <a:p>
            <a:pPr lvl="1">
              <a:buFont typeface="Wingdings" charset="2"/>
              <a:buChar char="Ø"/>
            </a:pPr>
            <a:r>
              <a:rPr lang="en-US" sz="1800" dirty="0" err="1">
                <a:solidFill>
                  <a:srgbClr val="000000"/>
                </a:solidFill>
                <a:latin typeface="Times New Roman" charset="0"/>
                <a:ea typeface="Times New Roman" charset="0"/>
                <a:cs typeface="Times New Roman" charset="0"/>
              </a:rPr>
              <a:t>Momentfeed</a:t>
            </a:r>
            <a:r>
              <a:rPr lang="en-US" sz="1800" dirty="0">
                <a:solidFill>
                  <a:srgbClr val="000000"/>
                </a:solidFill>
                <a:latin typeface="Times New Roman" charset="0"/>
                <a:ea typeface="Times New Roman" charset="0"/>
                <a:cs typeface="Times New Roman" charset="0"/>
              </a:rPr>
              <a:t> (</a:t>
            </a:r>
            <a:r>
              <a:rPr lang="en-US" sz="1800" dirty="0">
                <a:solidFill>
                  <a:srgbClr val="000000"/>
                </a:solidFill>
                <a:latin typeface="Times New Roman" charset="0"/>
                <a:ea typeface="Times New Roman" charset="0"/>
                <a:cs typeface="Times New Roman" charset="0"/>
                <a:hlinkClick r:id="rId3"/>
              </a:rPr>
              <a:t>https://momentfeed.com</a:t>
            </a:r>
            <a:r>
              <a:rPr lang="en-US" sz="1800" dirty="0">
                <a:solidFill>
                  <a:srgbClr val="000000"/>
                </a:solidFill>
                <a:latin typeface="Times New Roman" charset="0"/>
                <a:ea typeface="Times New Roman" charset="0"/>
                <a:cs typeface="Times New Roman" charset="0"/>
              </a:rPr>
              <a:t>)</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18" name="object 10">
            <a:extLst>
              <a:ext uri="{FF2B5EF4-FFF2-40B4-BE49-F238E27FC236}">
                <a16:creationId xmlns:a16="http://schemas.microsoft.com/office/drawing/2014/main" id="{969EF6BF-E375-4D8A-B37E-B3EBF857B105}"/>
              </a:ext>
            </a:extLst>
          </p:cNvPr>
          <p:cNvSpPr/>
          <p:nvPr/>
        </p:nvSpPr>
        <p:spPr>
          <a:xfrm>
            <a:off x="6084617" y="4994952"/>
            <a:ext cx="2855122" cy="1769343"/>
          </a:xfrm>
          <a:prstGeom prst="rect">
            <a:avLst/>
          </a:prstGeom>
          <a:blipFill>
            <a:blip r:embed="rId4" cstate="print"/>
            <a:stretch>
              <a:fillRect/>
            </a:stretch>
          </a:blipFill>
        </p:spPr>
        <p:txBody>
          <a:bodyPr wrap="square" lIns="0" tIns="0" rIns="0" bIns="0" rtlCol="0"/>
          <a:lstStyle/>
          <a:p>
            <a:endParaRPr/>
          </a:p>
        </p:txBody>
      </p:sp>
      <p:sp>
        <p:nvSpPr>
          <p:cNvPr id="19" name="object 6">
            <a:extLst>
              <a:ext uri="{FF2B5EF4-FFF2-40B4-BE49-F238E27FC236}">
                <a16:creationId xmlns:a16="http://schemas.microsoft.com/office/drawing/2014/main" id="{C1D0D4CC-0987-4DAF-9177-819953129998}"/>
              </a:ext>
            </a:extLst>
          </p:cNvPr>
          <p:cNvSpPr/>
          <p:nvPr/>
        </p:nvSpPr>
        <p:spPr>
          <a:xfrm>
            <a:off x="6106603" y="1065722"/>
            <a:ext cx="2844129" cy="1807926"/>
          </a:xfrm>
          <a:prstGeom prst="rect">
            <a:avLst/>
          </a:prstGeom>
          <a:blipFill>
            <a:blip r:embed="rId5" cstate="print"/>
            <a:stretch>
              <a:fillRect/>
            </a:stretch>
          </a:blipFill>
        </p:spPr>
        <p:txBody>
          <a:bodyPr wrap="square" lIns="0" tIns="0" rIns="0" bIns="0" rtlCol="0"/>
          <a:lstStyle/>
          <a:p>
            <a:endParaRPr/>
          </a:p>
        </p:txBody>
      </p:sp>
      <p:sp>
        <p:nvSpPr>
          <p:cNvPr id="20" name="object 8">
            <a:extLst>
              <a:ext uri="{FF2B5EF4-FFF2-40B4-BE49-F238E27FC236}">
                <a16:creationId xmlns:a16="http://schemas.microsoft.com/office/drawing/2014/main" id="{B09B50B2-AC1F-4574-B238-7DFC65B55EF3}"/>
              </a:ext>
            </a:extLst>
          </p:cNvPr>
          <p:cNvSpPr/>
          <p:nvPr/>
        </p:nvSpPr>
        <p:spPr>
          <a:xfrm>
            <a:off x="6095610" y="2978121"/>
            <a:ext cx="2844129" cy="1904938"/>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07822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Web Scraping</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903808"/>
            <a:ext cx="5921915"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Automatically extract data from webpages</a:t>
            </a:r>
          </a:p>
          <a:p>
            <a:pPr lvl="1">
              <a:buFont typeface="Wingdings" charset="2"/>
              <a:buChar char="Ø"/>
            </a:pPr>
            <a:r>
              <a:rPr lang="en-US" sz="1800" dirty="0">
                <a:solidFill>
                  <a:srgbClr val="000000"/>
                </a:solidFill>
                <a:latin typeface="Times New Roman" charset="0"/>
                <a:ea typeface="Times New Roman" charset="0"/>
                <a:cs typeface="Times New Roman" charset="0"/>
              </a:rPr>
              <a:t>Text</a:t>
            </a:r>
          </a:p>
          <a:p>
            <a:pPr lvl="1">
              <a:buFont typeface="Wingdings" charset="2"/>
              <a:buChar char="Ø"/>
            </a:pPr>
            <a:r>
              <a:rPr lang="en-US" sz="1800" dirty="0">
                <a:solidFill>
                  <a:srgbClr val="000000"/>
                </a:solidFill>
                <a:latin typeface="Times New Roman" charset="0"/>
                <a:ea typeface="Times New Roman" charset="0"/>
                <a:cs typeface="Times New Roman" charset="0"/>
              </a:rPr>
              <a:t>Pictures</a:t>
            </a:r>
          </a:p>
          <a:p>
            <a:pPr lvl="1">
              <a:buFont typeface="Wingdings" charset="2"/>
              <a:buChar char="Ø"/>
            </a:pPr>
            <a:r>
              <a:rPr lang="en-US" sz="1800" dirty="0">
                <a:solidFill>
                  <a:srgbClr val="000000"/>
                </a:solidFill>
                <a:latin typeface="Times New Roman" charset="0"/>
                <a:ea typeface="Times New Roman" charset="0"/>
                <a:cs typeface="Times New Roman" charset="0"/>
              </a:rPr>
              <a:t>Videos</a:t>
            </a:r>
          </a:p>
          <a:p>
            <a:pPr lvl="1">
              <a:buFont typeface="Wingdings" charset="2"/>
              <a:buChar char="Ø"/>
            </a:pPr>
            <a:r>
              <a:rPr lang="en-US" sz="1800" dirty="0">
                <a:solidFill>
                  <a:srgbClr val="000000"/>
                </a:solidFill>
                <a:latin typeface="Times New Roman" charset="0"/>
                <a:ea typeface="Times New Roman" charset="0"/>
                <a:cs typeface="Times New Roman" charset="0"/>
              </a:rPr>
              <a:t>Metadata</a:t>
            </a:r>
          </a:p>
          <a:p>
            <a:pPr lvl="1">
              <a:buFont typeface="Wingdings" charset="2"/>
              <a:buChar char="Ø"/>
            </a:pPr>
            <a:r>
              <a:rPr lang="en-US" sz="1800" dirty="0">
                <a:solidFill>
                  <a:srgbClr val="000000"/>
                </a:solidFill>
                <a:latin typeface="Times New Roman" charset="0"/>
                <a:ea typeface="Times New Roman" charset="0"/>
                <a:cs typeface="Times New Roman" charset="0"/>
              </a:rPr>
              <a:t>Links</a:t>
            </a:r>
          </a:p>
          <a:p>
            <a:pPr lvl="1">
              <a:buFont typeface="Wingdings" charset="2"/>
              <a:buChar char="Ø"/>
            </a:pPr>
            <a:r>
              <a:rPr lang="en-US" sz="1800" dirty="0">
                <a:solidFill>
                  <a:srgbClr val="000000"/>
                </a:solidFill>
                <a:latin typeface="Times New Roman" charset="0"/>
                <a:ea typeface="Times New Roman" charset="0"/>
                <a:cs typeface="Times New Roman" charset="0"/>
              </a:rPr>
              <a:t>Attributes</a:t>
            </a:r>
          </a:p>
          <a:p>
            <a:pPr>
              <a:buFont typeface="Wingdings" charset="2"/>
              <a:buChar char="Ø"/>
            </a:pPr>
            <a:r>
              <a:rPr lang="en-US" sz="1800" dirty="0">
                <a:solidFill>
                  <a:srgbClr val="000000"/>
                </a:solidFill>
                <a:latin typeface="Times New Roman" charset="0"/>
                <a:ea typeface="Times New Roman" charset="0"/>
                <a:cs typeface="Times New Roman" charset="0"/>
              </a:rPr>
              <a:t>Data Processing</a:t>
            </a:r>
          </a:p>
          <a:p>
            <a:pPr lvl="1">
              <a:buFont typeface="Wingdings" charset="2"/>
              <a:buChar char="Ø"/>
            </a:pPr>
            <a:r>
              <a:rPr lang="en-US" sz="1800" dirty="0">
                <a:solidFill>
                  <a:srgbClr val="000000"/>
                </a:solidFill>
                <a:latin typeface="Times New Roman" charset="0"/>
                <a:ea typeface="Times New Roman" charset="0"/>
                <a:cs typeface="Times New Roman" charset="0"/>
              </a:rPr>
              <a:t>Data Conversion</a:t>
            </a:r>
          </a:p>
          <a:p>
            <a:pPr lvl="1">
              <a:buFont typeface="Wingdings" charset="2"/>
              <a:buChar char="Ø"/>
            </a:pPr>
            <a:r>
              <a:rPr lang="en-US" sz="1800" dirty="0">
                <a:solidFill>
                  <a:srgbClr val="000000"/>
                </a:solidFill>
                <a:latin typeface="Times New Roman" charset="0"/>
                <a:ea typeface="Times New Roman" charset="0"/>
                <a:cs typeface="Times New Roman" charset="0"/>
              </a:rPr>
              <a:t>Duplication Removal</a:t>
            </a:r>
          </a:p>
          <a:p>
            <a:pPr lvl="1">
              <a:buFont typeface="Wingdings" charset="2"/>
              <a:buChar char="Ø"/>
            </a:pPr>
            <a:r>
              <a:rPr lang="en-US" sz="1800" dirty="0">
                <a:solidFill>
                  <a:srgbClr val="000000"/>
                </a:solidFill>
                <a:latin typeface="Times New Roman" charset="0"/>
                <a:ea typeface="Times New Roman" charset="0"/>
                <a:cs typeface="Times New Roman" charset="0"/>
              </a:rPr>
              <a:t>Statistical Analysis</a:t>
            </a:r>
          </a:p>
          <a:p>
            <a:pPr lvl="2">
              <a:buFont typeface="Wingdings" charset="2"/>
              <a:buChar char="Ø"/>
            </a:pPr>
            <a:r>
              <a:rPr lang="en-US" sz="1800" dirty="0">
                <a:solidFill>
                  <a:srgbClr val="000000"/>
                </a:solidFill>
                <a:latin typeface="Times New Roman" charset="0"/>
                <a:ea typeface="Times New Roman" charset="0"/>
                <a:cs typeface="Times New Roman" charset="0"/>
              </a:rPr>
              <a:t>Clustering</a:t>
            </a:r>
          </a:p>
          <a:p>
            <a:pPr lvl="2">
              <a:buFont typeface="Wingdings" charset="2"/>
              <a:buChar char="Ø"/>
            </a:pPr>
            <a:r>
              <a:rPr lang="en-US" sz="1800" dirty="0">
                <a:solidFill>
                  <a:srgbClr val="000000"/>
                </a:solidFill>
                <a:latin typeface="Times New Roman" charset="0"/>
                <a:ea typeface="Times New Roman" charset="0"/>
                <a:cs typeface="Times New Roman" charset="0"/>
              </a:rPr>
              <a:t>Trends</a:t>
            </a:r>
          </a:p>
          <a:p>
            <a:pPr lvl="2">
              <a:buFont typeface="Wingdings" charset="2"/>
              <a:buChar char="Ø"/>
            </a:pPr>
            <a:r>
              <a:rPr lang="en-US" sz="1800" dirty="0">
                <a:solidFill>
                  <a:srgbClr val="000000"/>
                </a:solidFill>
                <a:latin typeface="Times New Roman" charset="0"/>
                <a:ea typeface="Times New Roman" charset="0"/>
                <a:cs typeface="Times New Roman" charset="0"/>
              </a:rPr>
              <a:t>Linkages</a:t>
            </a:r>
          </a:p>
          <a:p>
            <a:pPr lvl="1">
              <a:buFont typeface="Wingdings" charset="2"/>
              <a:buChar char="Ø"/>
            </a:pPr>
            <a:r>
              <a:rPr lang="en-US" sz="1800" dirty="0">
                <a:solidFill>
                  <a:srgbClr val="000000"/>
                </a:solidFill>
                <a:latin typeface="Times New Roman" charset="0"/>
                <a:ea typeface="Times New Roman" charset="0"/>
                <a:cs typeface="Times New Roman" charset="0"/>
              </a:rPr>
              <a:t>Password List Inclusion</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8" name="object 6">
            <a:extLst>
              <a:ext uri="{FF2B5EF4-FFF2-40B4-BE49-F238E27FC236}">
                <a16:creationId xmlns:a16="http://schemas.microsoft.com/office/drawing/2014/main" id="{D2F1B114-B775-4898-8763-919A0B8F6D90}"/>
              </a:ext>
            </a:extLst>
          </p:cNvPr>
          <p:cNvSpPr/>
          <p:nvPr/>
        </p:nvSpPr>
        <p:spPr>
          <a:xfrm>
            <a:off x="6258698" y="1014471"/>
            <a:ext cx="2681041" cy="1777445"/>
          </a:xfrm>
          <a:prstGeom prst="rect">
            <a:avLst/>
          </a:prstGeom>
          <a:blipFill>
            <a:blip r:embed="rId2" cstate="print"/>
            <a:stretch>
              <a:fillRect/>
            </a:stretch>
          </a:blipFill>
        </p:spPr>
        <p:txBody>
          <a:bodyPr wrap="square" lIns="0" tIns="0" rIns="0" bIns="0" rtlCol="0"/>
          <a:lstStyle/>
          <a:p>
            <a:endParaRPr dirty="0"/>
          </a:p>
        </p:txBody>
      </p:sp>
      <p:sp>
        <p:nvSpPr>
          <p:cNvPr id="9" name="object 8">
            <a:extLst>
              <a:ext uri="{FF2B5EF4-FFF2-40B4-BE49-F238E27FC236}">
                <a16:creationId xmlns:a16="http://schemas.microsoft.com/office/drawing/2014/main" id="{6844F6A3-9C1A-4094-9344-C4B77F995CE9}"/>
              </a:ext>
            </a:extLst>
          </p:cNvPr>
          <p:cNvSpPr/>
          <p:nvPr/>
        </p:nvSpPr>
        <p:spPr>
          <a:xfrm>
            <a:off x="6258698" y="2980474"/>
            <a:ext cx="2681041" cy="1768820"/>
          </a:xfrm>
          <a:prstGeom prst="rect">
            <a:avLst/>
          </a:prstGeom>
          <a:blipFill>
            <a:blip r:embed="rId3"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97EF8304-5D64-4D3F-BB66-145B5DFFA69F}"/>
              </a:ext>
            </a:extLst>
          </p:cNvPr>
          <p:cNvSpPr/>
          <p:nvPr/>
        </p:nvSpPr>
        <p:spPr>
          <a:xfrm>
            <a:off x="6258698" y="4927694"/>
            <a:ext cx="2681041" cy="176882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40866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Web Scraping</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903808"/>
            <a:ext cx="5921915"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Web Scraping</a:t>
            </a:r>
          </a:p>
          <a:p>
            <a:pPr lvl="1">
              <a:buFont typeface="Wingdings" charset="2"/>
              <a:buChar char="Ø"/>
            </a:pPr>
            <a:r>
              <a:rPr lang="en-US" sz="1800" dirty="0" err="1">
                <a:solidFill>
                  <a:srgbClr val="000000"/>
                </a:solidFill>
                <a:latin typeface="Times New Roman" charset="0"/>
                <a:ea typeface="Times New Roman" charset="0"/>
                <a:cs typeface="Times New Roman" charset="0"/>
              </a:rPr>
              <a:t>Cewl</a:t>
            </a:r>
            <a:r>
              <a:rPr lang="en-US" sz="1800" dirty="0">
                <a:solidFill>
                  <a:srgbClr val="000000"/>
                </a:solidFill>
                <a:latin typeface="Times New Roman" charset="0"/>
                <a:ea typeface="Times New Roman" charset="0"/>
                <a:cs typeface="Times New Roman" charset="0"/>
              </a:rPr>
              <a:t> (</a:t>
            </a:r>
            <a:r>
              <a:rPr lang="en-US" sz="1800" dirty="0">
                <a:solidFill>
                  <a:srgbClr val="000000"/>
                </a:solidFill>
                <a:latin typeface="Times New Roman" charset="0"/>
                <a:ea typeface="Times New Roman" charset="0"/>
                <a:cs typeface="Times New Roman" charset="0"/>
                <a:hlinkClick r:id="rId2"/>
              </a:rPr>
              <a:t>https://digi.ninja/projects/cewl.php</a:t>
            </a:r>
            <a:r>
              <a:rPr lang="en-US" sz="1800" dirty="0">
                <a:solidFill>
                  <a:srgbClr val="000000"/>
                </a:solidFill>
                <a:latin typeface="Times New Roman" charset="0"/>
                <a:ea typeface="Times New Roman" charset="0"/>
                <a:cs typeface="Times New Roman" charset="0"/>
              </a:rPr>
              <a:t>)</a:t>
            </a:r>
          </a:p>
          <a:p>
            <a:pPr lvl="1">
              <a:buFont typeface="Wingdings" charset="2"/>
              <a:buChar char="Ø"/>
            </a:pPr>
            <a:r>
              <a:rPr lang="en-US" sz="1800" dirty="0">
                <a:solidFill>
                  <a:srgbClr val="000000"/>
                </a:solidFill>
                <a:latin typeface="Times New Roman" charset="0"/>
                <a:ea typeface="Times New Roman" charset="0"/>
                <a:cs typeface="Times New Roman" charset="0"/>
              </a:rPr>
              <a:t>Web Scraper (</a:t>
            </a:r>
            <a:r>
              <a:rPr lang="en-US" sz="1800" dirty="0">
                <a:solidFill>
                  <a:srgbClr val="000000"/>
                </a:solidFill>
                <a:latin typeface="Times New Roman" charset="0"/>
                <a:ea typeface="Times New Roman" charset="0"/>
                <a:cs typeface="Times New Roman" charset="0"/>
                <a:hlinkClick r:id="rId3"/>
              </a:rPr>
              <a:t>http://webscraper.io</a:t>
            </a:r>
            <a:r>
              <a:rPr lang="en-US" sz="1800" dirty="0">
                <a:solidFill>
                  <a:srgbClr val="000000"/>
                </a:solidFill>
                <a:latin typeface="Times New Roman" charset="0"/>
                <a:ea typeface="Times New Roman" charset="0"/>
                <a:cs typeface="Times New Roman" charset="0"/>
              </a:rPr>
              <a:t>)</a:t>
            </a:r>
          </a:p>
          <a:p>
            <a:pPr lvl="1">
              <a:buFont typeface="Wingdings" charset="2"/>
              <a:buChar char="Ø"/>
            </a:pPr>
            <a:r>
              <a:rPr lang="en-US" sz="1800" dirty="0">
                <a:solidFill>
                  <a:srgbClr val="000000"/>
                </a:solidFill>
                <a:latin typeface="Times New Roman" charset="0"/>
                <a:ea typeface="Times New Roman" charset="0"/>
                <a:cs typeface="Times New Roman" charset="0"/>
              </a:rPr>
              <a:t>The </a:t>
            </a:r>
            <a:r>
              <a:rPr lang="en-US" sz="1800" dirty="0" err="1">
                <a:solidFill>
                  <a:srgbClr val="000000"/>
                </a:solidFill>
                <a:latin typeface="Times New Roman" charset="0"/>
                <a:ea typeface="Times New Roman" charset="0"/>
                <a:cs typeface="Times New Roman" charset="0"/>
              </a:rPr>
              <a:t>WebMiner</a:t>
            </a:r>
            <a:r>
              <a:rPr lang="en-US" sz="1800" dirty="0">
                <a:solidFill>
                  <a:srgbClr val="000000"/>
                </a:solidFill>
                <a:latin typeface="Times New Roman" charset="0"/>
                <a:ea typeface="Times New Roman" charset="0"/>
                <a:cs typeface="Times New Roman" charset="0"/>
              </a:rPr>
              <a:t> (</a:t>
            </a:r>
            <a:r>
              <a:rPr lang="en-US" sz="1800" dirty="0">
                <a:solidFill>
                  <a:srgbClr val="000000"/>
                </a:solidFill>
                <a:latin typeface="Times New Roman" charset="0"/>
                <a:ea typeface="Times New Roman" charset="0"/>
                <a:cs typeface="Times New Roman" charset="0"/>
                <a:hlinkClick r:id="rId4"/>
              </a:rPr>
              <a:t>https://thewebminer.com/services</a:t>
            </a:r>
            <a:r>
              <a:rPr lang="en-US" sz="1800" dirty="0">
                <a:solidFill>
                  <a:srgbClr val="000000"/>
                </a:solidFill>
                <a:latin typeface="Times New Roman" charset="0"/>
                <a:ea typeface="Times New Roman" charset="0"/>
                <a:cs typeface="Times New Roman" charset="0"/>
              </a:rPr>
              <a:t>)</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8" name="object 6">
            <a:extLst>
              <a:ext uri="{FF2B5EF4-FFF2-40B4-BE49-F238E27FC236}">
                <a16:creationId xmlns:a16="http://schemas.microsoft.com/office/drawing/2014/main" id="{D2F1B114-B775-4898-8763-919A0B8F6D90}"/>
              </a:ext>
            </a:extLst>
          </p:cNvPr>
          <p:cNvSpPr/>
          <p:nvPr/>
        </p:nvSpPr>
        <p:spPr>
          <a:xfrm>
            <a:off x="6258698" y="1014471"/>
            <a:ext cx="2681041" cy="1777445"/>
          </a:xfrm>
          <a:prstGeom prst="rect">
            <a:avLst/>
          </a:prstGeom>
          <a:blipFill>
            <a:blip r:embed="rId5" cstate="print"/>
            <a:stretch>
              <a:fillRect/>
            </a:stretch>
          </a:blipFill>
        </p:spPr>
        <p:txBody>
          <a:bodyPr wrap="square" lIns="0" tIns="0" rIns="0" bIns="0" rtlCol="0"/>
          <a:lstStyle/>
          <a:p>
            <a:endParaRPr dirty="0"/>
          </a:p>
        </p:txBody>
      </p:sp>
      <p:sp>
        <p:nvSpPr>
          <p:cNvPr id="9" name="object 8">
            <a:extLst>
              <a:ext uri="{FF2B5EF4-FFF2-40B4-BE49-F238E27FC236}">
                <a16:creationId xmlns:a16="http://schemas.microsoft.com/office/drawing/2014/main" id="{6844F6A3-9C1A-4094-9344-C4B77F995CE9}"/>
              </a:ext>
            </a:extLst>
          </p:cNvPr>
          <p:cNvSpPr/>
          <p:nvPr/>
        </p:nvSpPr>
        <p:spPr>
          <a:xfrm>
            <a:off x="6258698" y="2980474"/>
            <a:ext cx="2681041" cy="1768820"/>
          </a:xfrm>
          <a:prstGeom prst="rect">
            <a:avLst/>
          </a:prstGeom>
          <a:blipFill>
            <a:blip r:embed="rId6"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97EF8304-5D64-4D3F-BB66-145B5DFFA69F}"/>
              </a:ext>
            </a:extLst>
          </p:cNvPr>
          <p:cNvSpPr/>
          <p:nvPr/>
        </p:nvSpPr>
        <p:spPr>
          <a:xfrm>
            <a:off x="6258698" y="4927694"/>
            <a:ext cx="2681041" cy="1768820"/>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59922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Job Postings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44092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What can I do?</a:t>
            </a:r>
          </a:p>
          <a:p>
            <a:pPr lvl="1">
              <a:buFont typeface="Wingdings" charset="2"/>
              <a:buChar char="Ø"/>
            </a:pPr>
            <a:r>
              <a:rPr lang="en-US" sz="1800" dirty="0">
                <a:solidFill>
                  <a:srgbClr val="000000"/>
                </a:solidFill>
                <a:latin typeface="Times New Roman" charset="0"/>
                <a:ea typeface="Times New Roman" charset="0"/>
                <a:cs typeface="Times New Roman" charset="0"/>
              </a:rPr>
              <a:t>Find job openings and how long vacant</a:t>
            </a:r>
          </a:p>
          <a:p>
            <a:pPr lvl="1">
              <a:buFont typeface="Wingdings" charset="2"/>
              <a:buChar char="Ø"/>
            </a:pPr>
            <a:r>
              <a:rPr lang="en-US" sz="1800" dirty="0">
                <a:solidFill>
                  <a:srgbClr val="000000"/>
                </a:solidFill>
                <a:latin typeface="Times New Roman" charset="0"/>
                <a:ea typeface="Times New Roman" charset="0"/>
                <a:cs typeface="Times New Roman" charset="0"/>
              </a:rPr>
              <a:t>Find target resumes</a:t>
            </a:r>
          </a:p>
          <a:p>
            <a:pPr lvl="1">
              <a:buFont typeface="Wingdings" charset="2"/>
              <a:buChar char="Ø"/>
            </a:pPr>
            <a:r>
              <a:rPr lang="en-US" sz="1800" dirty="0">
                <a:solidFill>
                  <a:srgbClr val="000000"/>
                </a:solidFill>
                <a:latin typeface="Times New Roman" charset="0"/>
                <a:ea typeface="Times New Roman" charset="0"/>
                <a:cs typeface="Times New Roman" charset="0"/>
              </a:rPr>
              <a:t>Identify IT baselines</a:t>
            </a:r>
          </a:p>
          <a:p>
            <a:pPr lvl="1">
              <a:buFont typeface="Wingdings" charset="2"/>
              <a:buChar char="Ø"/>
            </a:pPr>
            <a:r>
              <a:rPr lang="en-US" sz="1800" dirty="0">
                <a:solidFill>
                  <a:srgbClr val="000000"/>
                </a:solidFill>
                <a:latin typeface="Times New Roman" charset="0"/>
                <a:ea typeface="Times New Roman" charset="0"/>
                <a:cs typeface="Times New Roman" charset="0"/>
              </a:rPr>
              <a:t>Identify software in use</a:t>
            </a:r>
          </a:p>
          <a:p>
            <a:pPr lvl="1">
              <a:buFont typeface="Wingdings" charset="2"/>
              <a:buChar char="Ø"/>
            </a:pPr>
            <a:r>
              <a:rPr lang="en-US" sz="1800" dirty="0">
                <a:solidFill>
                  <a:srgbClr val="000000"/>
                </a:solidFill>
                <a:latin typeface="Times New Roman" charset="0"/>
                <a:ea typeface="Times New Roman" charset="0"/>
                <a:cs typeface="Times New Roman" charset="0"/>
              </a:rPr>
              <a:t>Identify HR personnel</a:t>
            </a:r>
          </a:p>
          <a:p>
            <a:pPr lvl="1">
              <a:buFont typeface="Wingdings" charset="2"/>
              <a:buChar char="Ø"/>
            </a:pPr>
            <a:r>
              <a:rPr lang="en-US" sz="1800" dirty="0">
                <a:solidFill>
                  <a:srgbClr val="000000"/>
                </a:solidFill>
                <a:latin typeface="Times New Roman" charset="0"/>
                <a:ea typeface="Times New Roman" charset="0"/>
                <a:cs typeface="Times New Roman" charset="0"/>
              </a:rPr>
              <a:t>Develop Social Engineering Attack Vectors</a:t>
            </a:r>
          </a:p>
          <a:p>
            <a:pPr>
              <a:buFont typeface="Wingdings" charset="2"/>
              <a:buChar char="Ø"/>
            </a:pPr>
            <a:r>
              <a:rPr lang="en-US" sz="1800" dirty="0">
                <a:solidFill>
                  <a:srgbClr val="000000"/>
                </a:solidFill>
                <a:latin typeface="Times New Roman" charset="0"/>
                <a:ea typeface="Times New Roman" charset="0"/>
                <a:cs typeface="Times New Roman" charset="0"/>
              </a:rPr>
              <a:t>Where can I look?</a:t>
            </a:r>
          </a:p>
          <a:p>
            <a:pPr lvl="1">
              <a:buFont typeface="Wingdings" charset="2"/>
              <a:buChar char="Ø"/>
            </a:pPr>
            <a:r>
              <a:rPr lang="en-US" sz="1800" dirty="0">
                <a:solidFill>
                  <a:srgbClr val="000000"/>
                </a:solidFill>
                <a:latin typeface="Times New Roman" charset="0"/>
                <a:ea typeface="Times New Roman" charset="0"/>
                <a:cs typeface="Times New Roman" charset="0"/>
              </a:rPr>
              <a:t>Company Websites</a:t>
            </a:r>
          </a:p>
          <a:p>
            <a:pPr lvl="1">
              <a:buFont typeface="Wingdings" charset="2"/>
              <a:buChar char="Ø"/>
            </a:pPr>
            <a:r>
              <a:rPr lang="en-US" sz="1800" dirty="0">
                <a:solidFill>
                  <a:srgbClr val="000000"/>
                </a:solidFill>
                <a:latin typeface="Times New Roman" charset="0"/>
                <a:ea typeface="Times New Roman" charset="0"/>
                <a:cs typeface="Times New Roman" charset="0"/>
              </a:rPr>
              <a:t>Indeed (indeed.com)</a:t>
            </a:r>
          </a:p>
          <a:p>
            <a:pPr lvl="1">
              <a:buFont typeface="Wingdings" charset="2"/>
              <a:buChar char="Ø"/>
            </a:pPr>
            <a:r>
              <a:rPr lang="en-US" sz="1800" dirty="0">
                <a:solidFill>
                  <a:srgbClr val="000000"/>
                </a:solidFill>
                <a:latin typeface="Times New Roman" charset="0"/>
                <a:ea typeface="Times New Roman" charset="0"/>
                <a:cs typeface="Times New Roman" charset="0"/>
              </a:rPr>
              <a:t>Monster (monster.com)</a:t>
            </a:r>
          </a:p>
          <a:p>
            <a:pPr lvl="1">
              <a:buFont typeface="Wingdings" charset="2"/>
              <a:buChar char="Ø"/>
            </a:pPr>
            <a:r>
              <a:rPr lang="en-US" sz="1800" dirty="0">
                <a:solidFill>
                  <a:srgbClr val="000000"/>
                </a:solidFill>
                <a:latin typeface="Times New Roman" charset="0"/>
                <a:ea typeface="Times New Roman" charset="0"/>
                <a:cs typeface="Times New Roman" charset="0"/>
              </a:rPr>
              <a:t>The Ladders (theladders.com)</a:t>
            </a:r>
          </a:p>
          <a:p>
            <a:pPr lvl="1">
              <a:buFont typeface="Wingdings" charset="2"/>
              <a:buChar char="Ø"/>
            </a:pPr>
            <a:r>
              <a:rPr lang="en-US" sz="1800" dirty="0">
                <a:solidFill>
                  <a:srgbClr val="000000"/>
                </a:solidFill>
                <a:latin typeface="Times New Roman" charset="0"/>
                <a:ea typeface="Times New Roman" charset="0"/>
                <a:cs typeface="Times New Roman" charset="0"/>
              </a:rPr>
              <a:t>Up Work (upwork.com)</a:t>
            </a:r>
          </a:p>
          <a:p>
            <a:pPr lvl="1">
              <a:buFont typeface="Wingdings" charset="2"/>
              <a:buChar char="Ø"/>
            </a:pPr>
            <a:r>
              <a:rPr lang="en-US" sz="1800" dirty="0">
                <a:solidFill>
                  <a:srgbClr val="000000"/>
                </a:solidFill>
                <a:latin typeface="Times New Roman" charset="0"/>
                <a:ea typeface="Times New Roman" charset="0"/>
                <a:cs typeface="Times New Roman" charset="0"/>
              </a:rPr>
              <a:t>Career Builder (careerbuilder.com)</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9" name="object 2">
            <a:extLst>
              <a:ext uri="{FF2B5EF4-FFF2-40B4-BE49-F238E27FC236}">
                <a16:creationId xmlns:a16="http://schemas.microsoft.com/office/drawing/2014/main" id="{770EF386-DB02-46F2-89F8-065E5E10686C}"/>
              </a:ext>
            </a:extLst>
          </p:cNvPr>
          <p:cNvSpPr/>
          <p:nvPr/>
        </p:nvSpPr>
        <p:spPr>
          <a:xfrm>
            <a:off x="4639809" y="1927047"/>
            <a:ext cx="3943985" cy="4755028"/>
          </a:xfrm>
          <a:prstGeom prst="rect">
            <a:avLst/>
          </a:prstGeom>
          <a:blipFill>
            <a:blip r:embed="rId2"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16098F4A-FFE2-4F1F-A665-E3336ACA841B}"/>
              </a:ext>
            </a:extLst>
          </p:cNvPr>
          <p:cNvSpPr/>
          <p:nvPr/>
        </p:nvSpPr>
        <p:spPr>
          <a:xfrm>
            <a:off x="7604709" y="916153"/>
            <a:ext cx="1503059" cy="914399"/>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2860C47-CC4D-4464-99BE-C55A8A34F9D1}"/>
              </a:ext>
            </a:extLst>
          </p:cNvPr>
          <p:cNvSpPr/>
          <p:nvPr/>
        </p:nvSpPr>
        <p:spPr>
          <a:xfrm>
            <a:off x="6103948" y="916153"/>
            <a:ext cx="1368649" cy="914399"/>
          </a:xfrm>
          <a:prstGeom prst="rect">
            <a:avLst/>
          </a:prstGeom>
          <a:blipFill>
            <a:blip r:embed="rId4"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01B835CA-5804-422C-BF8E-47F615B781E8}"/>
              </a:ext>
            </a:extLst>
          </p:cNvPr>
          <p:cNvSpPr/>
          <p:nvPr/>
        </p:nvSpPr>
        <p:spPr>
          <a:xfrm>
            <a:off x="4572000" y="916153"/>
            <a:ext cx="1366518" cy="91439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86360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Automated Tools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4868334" cy="5770582"/>
          </a:xfrm>
        </p:spPr>
        <p:txBody>
          <a:bodyPr vert="horz" lIns="91440" tIns="45720" rIns="91440" bIns="45720" rtlCol="0" anchor="t">
            <a:noAutofit/>
          </a:bodyPr>
          <a:lstStyle/>
          <a:p>
            <a:pPr indent="-285750">
              <a:buFont typeface="Wingdings" charset="2"/>
              <a:buChar char="Ø"/>
            </a:pPr>
            <a:r>
              <a:rPr lang="en-US" sz="1800" dirty="0" err="1">
                <a:solidFill>
                  <a:srgbClr val="000000"/>
                </a:solidFill>
                <a:latin typeface="Times New Roman" charset="0"/>
                <a:ea typeface="Times New Roman" charset="0"/>
                <a:cs typeface="Times New Roman" charset="0"/>
              </a:rPr>
              <a:t>Maltego</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r>
              <a:rPr lang="en-US" sz="1800" dirty="0">
                <a:solidFill>
                  <a:srgbClr val="000000"/>
                </a:solidFill>
                <a:latin typeface="Times New Roman" charset="0"/>
                <a:ea typeface="Times New Roman" charset="0"/>
                <a:cs typeface="Times New Roman" charset="0"/>
              </a:rPr>
              <a:t>(https://www.paterva.com/web7/buy/maltego-clients/maltego-ce.php)</a:t>
            </a:r>
          </a:p>
          <a:p>
            <a:pPr lvl="1">
              <a:buFont typeface="Wingdings" charset="2"/>
              <a:buChar char="Ø"/>
            </a:pPr>
            <a:r>
              <a:rPr lang="en-US" sz="1800" dirty="0" err="1">
                <a:solidFill>
                  <a:srgbClr val="000000"/>
                </a:solidFill>
                <a:latin typeface="Times New Roman" charset="0"/>
                <a:ea typeface="Times New Roman" charset="0"/>
                <a:cs typeface="Times New Roman" charset="0"/>
              </a:rPr>
              <a:t>Maltego</a:t>
            </a:r>
            <a:r>
              <a:rPr lang="en-US" sz="1800" dirty="0">
                <a:solidFill>
                  <a:srgbClr val="000000"/>
                </a:solidFill>
                <a:latin typeface="Times New Roman" charset="0"/>
                <a:ea typeface="Times New Roman" charset="0"/>
                <a:cs typeface="Times New Roman" charset="0"/>
              </a:rPr>
              <a:t> is an interactive data mining tool that  renders directed graphs for link analysis. The tool is used in online investigations for finding  relationships between pieces of information from various sources located on the Internet.</a:t>
            </a:r>
          </a:p>
          <a:p>
            <a:pPr lvl="1">
              <a:buFont typeface="Wingdings" charset="2"/>
              <a:buChar char="Ø"/>
            </a:pPr>
            <a:r>
              <a:rPr lang="en-US" sz="1800" spc="-5" dirty="0">
                <a:latin typeface="Times New Roman"/>
                <a:cs typeface="Times New Roman"/>
              </a:rPr>
              <a:t>Some consider </a:t>
            </a:r>
            <a:r>
              <a:rPr lang="en-US" sz="1800" spc="-5" dirty="0" err="1">
                <a:latin typeface="Times New Roman"/>
                <a:cs typeface="Times New Roman"/>
              </a:rPr>
              <a:t>Maltego</a:t>
            </a:r>
            <a:r>
              <a:rPr lang="en-US" sz="1800" spc="-5" dirty="0">
                <a:latin typeface="Times New Roman"/>
                <a:cs typeface="Times New Roman"/>
              </a:rPr>
              <a:t> an </a:t>
            </a:r>
            <a:r>
              <a:rPr lang="en-US" sz="1800" dirty="0">
                <a:latin typeface="Times New Roman"/>
                <a:cs typeface="Times New Roman"/>
              </a:rPr>
              <a:t>open </a:t>
            </a:r>
            <a:r>
              <a:rPr lang="en-US" sz="1800" spc="-5" dirty="0">
                <a:latin typeface="Times New Roman"/>
                <a:cs typeface="Times New Roman"/>
              </a:rPr>
              <a:t>source intelligence </a:t>
            </a:r>
            <a:r>
              <a:rPr lang="en-US" sz="1800" dirty="0">
                <a:latin typeface="Times New Roman"/>
                <a:cs typeface="Times New Roman"/>
              </a:rPr>
              <a:t>(OSINT) </a:t>
            </a:r>
            <a:r>
              <a:rPr lang="en-US" sz="1800" spc="-5" dirty="0">
                <a:latin typeface="Times New Roman"/>
                <a:cs typeface="Times New Roman"/>
              </a:rPr>
              <a:t>and forensics application. </a:t>
            </a:r>
            <a:r>
              <a:rPr lang="en-US" sz="1800" dirty="0">
                <a:latin typeface="Times New Roman"/>
                <a:cs typeface="Times New Roman"/>
              </a:rPr>
              <a:t>It </a:t>
            </a:r>
            <a:r>
              <a:rPr lang="en-US" sz="1800" spc="-5" dirty="0">
                <a:latin typeface="Times New Roman"/>
                <a:cs typeface="Times New Roman"/>
              </a:rPr>
              <a:t>will </a:t>
            </a:r>
            <a:r>
              <a:rPr lang="en-US" sz="1800" dirty="0">
                <a:latin typeface="Times New Roman"/>
                <a:cs typeface="Times New Roman"/>
              </a:rPr>
              <a:t>offer you </a:t>
            </a:r>
            <a:r>
              <a:rPr lang="en-US" sz="1800" spc="-5" dirty="0">
                <a:latin typeface="Times New Roman"/>
                <a:cs typeface="Times New Roman"/>
              </a:rPr>
              <a:t>an interface  </a:t>
            </a:r>
            <a:r>
              <a:rPr lang="en-US" sz="1800" dirty="0">
                <a:latin typeface="Times New Roman"/>
                <a:cs typeface="Times New Roman"/>
              </a:rPr>
              <a:t>for </a:t>
            </a:r>
            <a:r>
              <a:rPr lang="en-US" sz="1800" spc="-5" dirty="0">
                <a:latin typeface="Times New Roman"/>
                <a:cs typeface="Times New Roman"/>
              </a:rPr>
              <a:t>mining and </a:t>
            </a:r>
            <a:r>
              <a:rPr lang="en-US" sz="1800" dirty="0">
                <a:latin typeface="Times New Roman"/>
                <a:cs typeface="Times New Roman"/>
              </a:rPr>
              <a:t>gathering of </a:t>
            </a:r>
            <a:r>
              <a:rPr lang="en-US" sz="1800" spc="-5" dirty="0">
                <a:latin typeface="Times New Roman"/>
                <a:cs typeface="Times New Roman"/>
              </a:rPr>
              <a:t>information as  well as the </a:t>
            </a:r>
            <a:r>
              <a:rPr lang="en-US" sz="1800" dirty="0">
                <a:latin typeface="Times New Roman"/>
                <a:cs typeface="Times New Roman"/>
              </a:rPr>
              <a:t>representation of </a:t>
            </a:r>
            <a:r>
              <a:rPr lang="en-US" sz="1800" spc="-5" dirty="0">
                <a:latin typeface="Times New Roman"/>
                <a:cs typeface="Times New Roman"/>
              </a:rPr>
              <a:t>this information in </a:t>
            </a:r>
            <a:r>
              <a:rPr lang="en-US" sz="1800" dirty="0">
                <a:latin typeface="Times New Roman"/>
                <a:cs typeface="Times New Roman"/>
              </a:rPr>
              <a:t>an </a:t>
            </a:r>
            <a:r>
              <a:rPr lang="en-US" sz="1800" spc="-5" dirty="0">
                <a:latin typeface="Times New Roman"/>
                <a:cs typeface="Times New Roman"/>
              </a:rPr>
              <a:t>easy to </a:t>
            </a:r>
            <a:r>
              <a:rPr lang="en-US" sz="1800" dirty="0">
                <a:latin typeface="Times New Roman"/>
                <a:cs typeface="Times New Roman"/>
              </a:rPr>
              <a:t>understand format. </a:t>
            </a:r>
            <a:r>
              <a:rPr lang="en-US" sz="1800" spc="-5" dirty="0">
                <a:latin typeface="Times New Roman"/>
                <a:cs typeface="Times New Roman"/>
              </a:rPr>
              <a:t>Coupled</a:t>
            </a:r>
            <a:r>
              <a:rPr lang="en-US" sz="1800" spc="-90" dirty="0">
                <a:latin typeface="Times New Roman"/>
                <a:cs typeface="Times New Roman"/>
              </a:rPr>
              <a:t> </a:t>
            </a:r>
            <a:r>
              <a:rPr lang="en-US" sz="1800" spc="-5" dirty="0">
                <a:latin typeface="Times New Roman"/>
                <a:cs typeface="Times New Roman"/>
              </a:rPr>
              <a:t>with its </a:t>
            </a:r>
            <a:r>
              <a:rPr lang="en-US" sz="1800" dirty="0">
                <a:latin typeface="Times New Roman"/>
                <a:cs typeface="Times New Roman"/>
              </a:rPr>
              <a:t>graphing </a:t>
            </a:r>
            <a:r>
              <a:rPr lang="en-US" sz="1800" spc="-5" dirty="0">
                <a:latin typeface="Times New Roman"/>
                <a:cs typeface="Times New Roman"/>
              </a:rPr>
              <a:t>libraries, </a:t>
            </a:r>
            <a:r>
              <a:rPr lang="en-US" sz="1800" spc="-5" dirty="0" err="1">
                <a:latin typeface="Times New Roman"/>
                <a:cs typeface="Times New Roman"/>
              </a:rPr>
              <a:t>Maltego</a:t>
            </a:r>
            <a:r>
              <a:rPr lang="en-US" sz="1800" spc="-5" dirty="0">
                <a:latin typeface="Times New Roman"/>
                <a:cs typeface="Times New Roman"/>
              </a:rPr>
              <a:t> allows </a:t>
            </a:r>
            <a:r>
              <a:rPr lang="en-US" sz="1800" dirty="0">
                <a:latin typeface="Times New Roman"/>
                <a:cs typeface="Times New Roman"/>
              </a:rPr>
              <a:t>you </a:t>
            </a:r>
            <a:r>
              <a:rPr lang="en-US" sz="1800" spc="-5" dirty="0">
                <a:latin typeface="Times New Roman"/>
                <a:cs typeface="Times New Roman"/>
              </a:rPr>
              <a:t>to identify </a:t>
            </a:r>
            <a:r>
              <a:rPr lang="en-US" sz="1800" dirty="0">
                <a:latin typeface="Times New Roman"/>
                <a:cs typeface="Times New Roman"/>
              </a:rPr>
              <a:t>key relationships between </a:t>
            </a:r>
            <a:r>
              <a:rPr lang="en-US" sz="1800" spc="-5" dirty="0">
                <a:latin typeface="Times New Roman"/>
                <a:cs typeface="Times New Roman"/>
              </a:rPr>
              <a:t>information and identify </a:t>
            </a:r>
            <a:r>
              <a:rPr lang="en-US" sz="1800" dirty="0">
                <a:latin typeface="Times New Roman"/>
                <a:cs typeface="Times New Roman"/>
              </a:rPr>
              <a:t>previously unknown relationships between</a:t>
            </a:r>
            <a:r>
              <a:rPr lang="en-US" sz="1800" spc="-25" dirty="0">
                <a:latin typeface="Times New Roman"/>
                <a:cs typeface="Times New Roman"/>
              </a:rPr>
              <a:t> </a:t>
            </a:r>
            <a:r>
              <a:rPr lang="en-US" sz="1800" spc="-5" dirty="0">
                <a:latin typeface="Times New Roman"/>
                <a:cs typeface="Times New Roman"/>
              </a:rPr>
              <a:t>them.</a:t>
            </a:r>
            <a:endParaRPr lang="en-US" sz="1800" dirty="0">
              <a:latin typeface="Times New Roman"/>
              <a:cs typeface="Times New Roman"/>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14" name="object 8">
            <a:extLst>
              <a:ext uri="{FF2B5EF4-FFF2-40B4-BE49-F238E27FC236}">
                <a16:creationId xmlns:a16="http://schemas.microsoft.com/office/drawing/2014/main" id="{8549F48C-4D57-4F8F-963C-FF67AF03B93D}"/>
              </a:ext>
            </a:extLst>
          </p:cNvPr>
          <p:cNvSpPr/>
          <p:nvPr/>
        </p:nvSpPr>
        <p:spPr>
          <a:xfrm>
            <a:off x="5031036" y="1057933"/>
            <a:ext cx="3984247" cy="258892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13774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err="1">
                <a:latin typeface="Times New Roman" charset="0"/>
                <a:ea typeface="Times New Roman" charset="0"/>
                <a:cs typeface="Times New Roman" charset="0"/>
              </a:rPr>
              <a:t>Pentesting</a:t>
            </a:r>
            <a:r>
              <a:rPr lang="en-US" sz="3600" dirty="0">
                <a:latin typeface="Times New Roman" charset="0"/>
                <a:ea typeface="Times New Roman" charset="0"/>
                <a:cs typeface="Times New Roman" charset="0"/>
              </a:rPr>
              <a:t> Stages</a:t>
            </a:r>
            <a:endParaRPr lang="en-US" sz="1800" dirty="0">
              <a:latin typeface="Times New Roman" charset="0"/>
              <a:ea typeface="Times New Roman" charset="0"/>
              <a:cs typeface="Times New Roman" charset="0"/>
            </a:endParaRPr>
          </a:p>
        </p:txBody>
      </p:sp>
      <p:pic>
        <p:nvPicPr>
          <p:cNvPr id="14" name="Picture 13">
            <a:extLst>
              <a:ext uri="{FF2B5EF4-FFF2-40B4-BE49-F238E27FC236}">
                <a16:creationId xmlns:a16="http://schemas.microsoft.com/office/drawing/2014/main" id="{16936F83-6D13-1DDE-EBBF-D947413334B7}"/>
              </a:ext>
            </a:extLst>
          </p:cNvPr>
          <p:cNvPicPr>
            <a:picLocks noChangeAspect="1"/>
          </p:cNvPicPr>
          <p:nvPr/>
        </p:nvPicPr>
        <p:blipFill>
          <a:blip r:embed="rId2"/>
          <a:stretch>
            <a:fillRect/>
          </a:stretch>
        </p:blipFill>
        <p:spPr>
          <a:xfrm>
            <a:off x="1238250" y="936704"/>
            <a:ext cx="6667500" cy="3105150"/>
          </a:xfrm>
          <a:prstGeom prst="rect">
            <a:avLst/>
          </a:prstGeom>
        </p:spPr>
      </p:pic>
      <p:pic>
        <p:nvPicPr>
          <p:cNvPr id="15" name="Picture 14">
            <a:extLst>
              <a:ext uri="{FF2B5EF4-FFF2-40B4-BE49-F238E27FC236}">
                <a16:creationId xmlns:a16="http://schemas.microsoft.com/office/drawing/2014/main" id="{2488B28B-5B7E-2E86-FD0A-799C526745DF}"/>
              </a:ext>
            </a:extLst>
          </p:cNvPr>
          <p:cNvPicPr>
            <a:picLocks noChangeAspect="1"/>
          </p:cNvPicPr>
          <p:nvPr/>
        </p:nvPicPr>
        <p:blipFill>
          <a:blip r:embed="rId3"/>
          <a:stretch>
            <a:fillRect/>
          </a:stretch>
        </p:blipFill>
        <p:spPr>
          <a:xfrm>
            <a:off x="1238250" y="3781033"/>
            <a:ext cx="6667500" cy="2846853"/>
          </a:xfrm>
          <a:prstGeom prst="rect">
            <a:avLst/>
          </a:prstGeom>
        </p:spPr>
      </p:pic>
    </p:spTree>
    <p:extLst>
      <p:ext uri="{BB962C8B-B14F-4D97-AF65-F5344CB8AC3E}">
        <p14:creationId xmlns:p14="http://schemas.microsoft.com/office/powerpoint/2010/main" val="603178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err="1">
                <a:latin typeface="Times New Roman" charset="0"/>
                <a:ea typeface="Times New Roman" charset="0"/>
                <a:cs typeface="Times New Roman" charset="0"/>
              </a:rPr>
              <a:t>Maltego</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3945012"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What can you do with </a:t>
            </a:r>
            <a:r>
              <a:rPr lang="en-US" sz="1800" dirty="0" err="1">
                <a:solidFill>
                  <a:srgbClr val="000000"/>
                </a:solidFill>
                <a:latin typeface="Times New Roman" charset="0"/>
                <a:ea typeface="Times New Roman" charset="0"/>
                <a:cs typeface="Times New Roman" charset="0"/>
              </a:rPr>
              <a:t>Maltego</a:t>
            </a:r>
            <a:r>
              <a:rPr lang="en-US" sz="1800" dirty="0">
                <a:solidFill>
                  <a:srgbClr val="000000"/>
                </a:solidFill>
                <a:latin typeface="Times New Roman" charset="0"/>
                <a:ea typeface="Times New Roman" charset="0"/>
                <a:cs typeface="Times New Roman" charset="0"/>
              </a:rPr>
              <a:t>?</a:t>
            </a:r>
          </a:p>
          <a:p>
            <a:pPr lvl="1">
              <a:buFont typeface="Wingdings" charset="2"/>
              <a:buChar char="Ø"/>
            </a:pPr>
            <a:r>
              <a:rPr lang="en-US" sz="1800" dirty="0">
                <a:solidFill>
                  <a:srgbClr val="000000"/>
                </a:solidFill>
                <a:latin typeface="Times New Roman" charset="0"/>
                <a:ea typeface="Times New Roman" charset="0"/>
                <a:cs typeface="Times New Roman" charset="0"/>
              </a:rPr>
              <a:t>Social Linkages</a:t>
            </a:r>
          </a:p>
          <a:p>
            <a:pPr lvl="1">
              <a:buFont typeface="Wingdings" charset="2"/>
              <a:buChar char="Ø"/>
            </a:pPr>
            <a:r>
              <a:rPr lang="en-US" sz="1800" dirty="0">
                <a:solidFill>
                  <a:srgbClr val="000000"/>
                </a:solidFill>
                <a:latin typeface="Times New Roman" charset="0"/>
                <a:ea typeface="Times New Roman" charset="0"/>
                <a:cs typeface="Times New Roman" charset="0"/>
              </a:rPr>
              <a:t>Network </a:t>
            </a:r>
            <a:r>
              <a:rPr lang="en-US" sz="1800" dirty="0" err="1">
                <a:solidFill>
                  <a:srgbClr val="000000"/>
                </a:solidFill>
                <a:latin typeface="Times New Roman" charset="0"/>
                <a:ea typeface="Times New Roman" charset="0"/>
                <a:cs typeface="Times New Roman" charset="0"/>
              </a:rPr>
              <a:t>Footprinting</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r>
              <a:rPr lang="en-US" sz="1800" dirty="0">
                <a:solidFill>
                  <a:srgbClr val="000000"/>
                </a:solidFill>
                <a:latin typeface="Times New Roman" charset="0"/>
                <a:ea typeface="Times New Roman" charset="0"/>
                <a:cs typeface="Times New Roman" charset="0"/>
              </a:rPr>
              <a:t>Social Media Monitoring</a:t>
            </a:r>
          </a:p>
          <a:p>
            <a:pPr lvl="1">
              <a:buFont typeface="Wingdings" charset="2"/>
              <a:buChar char="Ø"/>
            </a:pPr>
            <a:r>
              <a:rPr lang="en-US" sz="1800" dirty="0">
                <a:solidFill>
                  <a:srgbClr val="000000"/>
                </a:solidFill>
                <a:latin typeface="Times New Roman" charset="0"/>
                <a:ea typeface="Times New Roman" charset="0"/>
                <a:cs typeface="Times New Roman" charset="0"/>
              </a:rPr>
              <a:t>New Event Monitoring</a:t>
            </a:r>
          </a:p>
          <a:p>
            <a:pPr lvl="1">
              <a:buFont typeface="Wingdings" charset="2"/>
              <a:buChar char="Ø"/>
            </a:pPr>
            <a:r>
              <a:rPr lang="en-US" sz="1800" dirty="0">
                <a:solidFill>
                  <a:srgbClr val="000000"/>
                </a:solidFill>
                <a:latin typeface="Times New Roman" charset="0"/>
                <a:ea typeface="Times New Roman" charset="0"/>
                <a:cs typeface="Times New Roman" charset="0"/>
              </a:rPr>
              <a:t>Website Linkages</a:t>
            </a:r>
          </a:p>
          <a:p>
            <a:pPr lvl="1">
              <a:buFont typeface="Wingdings" charset="2"/>
              <a:buChar char="Ø"/>
            </a:pPr>
            <a:r>
              <a:rPr lang="en-US" sz="1800" dirty="0">
                <a:solidFill>
                  <a:srgbClr val="000000"/>
                </a:solidFill>
                <a:latin typeface="Times New Roman" charset="0"/>
                <a:ea typeface="Times New Roman" charset="0"/>
                <a:cs typeface="Times New Roman" charset="0"/>
              </a:rPr>
              <a:t>Attribution Graphs</a:t>
            </a:r>
          </a:p>
          <a:p>
            <a:pPr lvl="1">
              <a:buFont typeface="Wingdings" charset="2"/>
              <a:buChar char="Ø"/>
            </a:pPr>
            <a:r>
              <a:rPr lang="en-US" sz="1800" dirty="0">
                <a:solidFill>
                  <a:srgbClr val="000000"/>
                </a:solidFill>
                <a:latin typeface="Times New Roman" charset="0"/>
                <a:ea typeface="Times New Roman" charset="0"/>
                <a:cs typeface="Times New Roman" charset="0"/>
              </a:rPr>
              <a:t>Web Domain Linkages</a:t>
            </a: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7" name="object 8">
            <a:extLst>
              <a:ext uri="{FF2B5EF4-FFF2-40B4-BE49-F238E27FC236}">
                <a16:creationId xmlns:a16="http://schemas.microsoft.com/office/drawing/2014/main" id="{22DA1404-282F-4B20-9B1E-93D1CAD814D0}"/>
              </a:ext>
            </a:extLst>
          </p:cNvPr>
          <p:cNvSpPr/>
          <p:nvPr/>
        </p:nvSpPr>
        <p:spPr>
          <a:xfrm>
            <a:off x="4117760" y="2475235"/>
            <a:ext cx="2279210" cy="1366253"/>
          </a:xfrm>
          <a:prstGeom prst="rect">
            <a:avLst/>
          </a:prstGeom>
          <a:blipFill>
            <a:blip r:embed="rId2" cstate="print"/>
            <a:stretch>
              <a:fillRect/>
            </a:stretch>
          </a:blipFill>
        </p:spPr>
        <p:txBody>
          <a:bodyPr wrap="square" lIns="0" tIns="0" rIns="0" bIns="0" rtlCol="0"/>
          <a:lstStyle/>
          <a:p>
            <a:endParaRPr/>
          </a:p>
        </p:txBody>
      </p:sp>
      <p:sp>
        <p:nvSpPr>
          <p:cNvPr id="8" name="object 10">
            <a:extLst>
              <a:ext uri="{FF2B5EF4-FFF2-40B4-BE49-F238E27FC236}">
                <a16:creationId xmlns:a16="http://schemas.microsoft.com/office/drawing/2014/main" id="{B15162F7-81CB-4A45-AD73-96F8D52601E1}"/>
              </a:ext>
            </a:extLst>
          </p:cNvPr>
          <p:cNvSpPr/>
          <p:nvPr/>
        </p:nvSpPr>
        <p:spPr>
          <a:xfrm>
            <a:off x="4117760" y="3923951"/>
            <a:ext cx="2279210" cy="1367587"/>
          </a:xfrm>
          <a:prstGeom prst="rect">
            <a:avLst/>
          </a:prstGeom>
          <a:blipFill>
            <a:blip r:embed="rId3" cstate="print"/>
            <a:stretch>
              <a:fillRect/>
            </a:stretch>
          </a:blipFill>
        </p:spPr>
        <p:txBody>
          <a:bodyPr wrap="square" lIns="0" tIns="0" rIns="0" bIns="0" rtlCol="0"/>
          <a:lstStyle/>
          <a:p>
            <a:endParaRPr/>
          </a:p>
        </p:txBody>
      </p:sp>
      <p:sp>
        <p:nvSpPr>
          <p:cNvPr id="9" name="object 14">
            <a:extLst>
              <a:ext uri="{FF2B5EF4-FFF2-40B4-BE49-F238E27FC236}">
                <a16:creationId xmlns:a16="http://schemas.microsoft.com/office/drawing/2014/main" id="{6C987AAF-FB68-4FB6-8E84-6861BA50D209}"/>
              </a:ext>
            </a:extLst>
          </p:cNvPr>
          <p:cNvSpPr/>
          <p:nvPr/>
        </p:nvSpPr>
        <p:spPr>
          <a:xfrm>
            <a:off x="6660529" y="5372951"/>
            <a:ext cx="2279210" cy="1371599"/>
          </a:xfrm>
          <a:prstGeom prst="rect">
            <a:avLst/>
          </a:prstGeom>
          <a:blipFill>
            <a:blip r:embed="rId4" cstate="print"/>
            <a:stretch>
              <a:fillRect/>
            </a:stretch>
          </a:blipFill>
        </p:spPr>
        <p:txBody>
          <a:bodyPr wrap="square" lIns="0" tIns="0" rIns="0" bIns="0" rtlCol="0"/>
          <a:lstStyle/>
          <a:p>
            <a:endParaRPr/>
          </a:p>
        </p:txBody>
      </p:sp>
      <p:sp>
        <p:nvSpPr>
          <p:cNvPr id="10" name="object 16">
            <a:extLst>
              <a:ext uri="{FF2B5EF4-FFF2-40B4-BE49-F238E27FC236}">
                <a16:creationId xmlns:a16="http://schemas.microsoft.com/office/drawing/2014/main" id="{594710A6-0418-4AD6-B3A8-2A23A06653F3}"/>
              </a:ext>
            </a:extLst>
          </p:cNvPr>
          <p:cNvSpPr/>
          <p:nvPr/>
        </p:nvSpPr>
        <p:spPr>
          <a:xfrm>
            <a:off x="6661207" y="3923951"/>
            <a:ext cx="2281789" cy="1371599"/>
          </a:xfrm>
          <a:prstGeom prst="rect">
            <a:avLst/>
          </a:prstGeom>
          <a:blipFill>
            <a:blip r:embed="rId5" cstate="print"/>
            <a:stretch>
              <a:fillRect/>
            </a:stretch>
          </a:blipFill>
        </p:spPr>
        <p:txBody>
          <a:bodyPr wrap="square" lIns="0" tIns="0" rIns="0" bIns="0" rtlCol="0"/>
          <a:lstStyle/>
          <a:p>
            <a:endParaRPr/>
          </a:p>
        </p:txBody>
      </p:sp>
      <p:sp>
        <p:nvSpPr>
          <p:cNvPr id="11" name="object 18">
            <a:extLst>
              <a:ext uri="{FF2B5EF4-FFF2-40B4-BE49-F238E27FC236}">
                <a16:creationId xmlns:a16="http://schemas.microsoft.com/office/drawing/2014/main" id="{66A0A0B2-8C2B-4A97-8142-12C69CCCEDD9}"/>
              </a:ext>
            </a:extLst>
          </p:cNvPr>
          <p:cNvSpPr/>
          <p:nvPr/>
        </p:nvSpPr>
        <p:spPr>
          <a:xfrm>
            <a:off x="4110971" y="5372951"/>
            <a:ext cx="2279467" cy="1371599"/>
          </a:xfrm>
          <a:prstGeom prst="rect">
            <a:avLst/>
          </a:prstGeom>
          <a:blipFill>
            <a:blip r:embed="rId6"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30A2B36-713F-4A51-8DC6-79EF260BA165}"/>
              </a:ext>
            </a:extLst>
          </p:cNvPr>
          <p:cNvSpPr/>
          <p:nvPr/>
        </p:nvSpPr>
        <p:spPr>
          <a:xfrm>
            <a:off x="6654014" y="960958"/>
            <a:ext cx="2282467" cy="1368155"/>
          </a:xfrm>
          <a:prstGeom prst="rect">
            <a:avLst/>
          </a:prstGeom>
          <a:blipFill>
            <a:blip r:embed="rId7" cstate="print"/>
            <a:stretch>
              <a:fillRect/>
            </a:stretch>
          </a:blipFill>
        </p:spPr>
        <p:txBody>
          <a:bodyPr wrap="square" lIns="0" tIns="0" rIns="0" bIns="0" rtlCol="0"/>
          <a:lstStyle/>
          <a:p>
            <a:endParaRPr/>
          </a:p>
        </p:txBody>
      </p:sp>
      <p:sp>
        <p:nvSpPr>
          <p:cNvPr id="13" name="object 12">
            <a:extLst>
              <a:ext uri="{FF2B5EF4-FFF2-40B4-BE49-F238E27FC236}">
                <a16:creationId xmlns:a16="http://schemas.microsoft.com/office/drawing/2014/main" id="{FFB20F2C-9311-4DFA-BFF0-F84D021CA1DE}"/>
              </a:ext>
            </a:extLst>
          </p:cNvPr>
          <p:cNvSpPr/>
          <p:nvPr/>
        </p:nvSpPr>
        <p:spPr>
          <a:xfrm>
            <a:off x="6657272" y="2475235"/>
            <a:ext cx="2282467" cy="1290210"/>
          </a:xfrm>
          <a:prstGeom prst="rect">
            <a:avLst/>
          </a:prstGeom>
          <a:blipFill>
            <a:blip r:embed="rId8" cstate="print"/>
            <a:stretch>
              <a:fillRect/>
            </a:stretch>
          </a:blipFill>
        </p:spPr>
        <p:txBody>
          <a:bodyPr wrap="square" lIns="0" tIns="0" rIns="0" bIns="0" rtlCol="0"/>
          <a:lstStyle/>
          <a:p>
            <a:endParaRPr/>
          </a:p>
        </p:txBody>
      </p:sp>
      <p:sp>
        <p:nvSpPr>
          <p:cNvPr id="15" name="object 20">
            <a:extLst>
              <a:ext uri="{FF2B5EF4-FFF2-40B4-BE49-F238E27FC236}">
                <a16:creationId xmlns:a16="http://schemas.microsoft.com/office/drawing/2014/main" id="{119A1797-5897-48DB-8636-5AA458DA0F56}"/>
              </a:ext>
            </a:extLst>
          </p:cNvPr>
          <p:cNvSpPr/>
          <p:nvPr/>
        </p:nvSpPr>
        <p:spPr>
          <a:xfrm>
            <a:off x="4107714" y="957514"/>
            <a:ext cx="2285999" cy="1371599"/>
          </a:xfrm>
          <a:prstGeom prst="rect">
            <a:avLst/>
          </a:prstGeom>
          <a:blipFill>
            <a:blip r:embed="rId9"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516301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Automated Tools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4868334"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Recon-ng</a:t>
            </a:r>
          </a:p>
          <a:p>
            <a:pPr lvl="1">
              <a:buFont typeface="Wingdings" charset="2"/>
              <a:buChar char="Ø"/>
            </a:pPr>
            <a:r>
              <a:rPr lang="en-US" sz="1800" dirty="0">
                <a:solidFill>
                  <a:srgbClr val="000000"/>
                </a:solidFill>
                <a:latin typeface="Times New Roman" charset="0"/>
                <a:ea typeface="Times New Roman" charset="0"/>
                <a:cs typeface="Times New Roman" charset="0"/>
              </a:rPr>
              <a:t>https://bitbucket.org/LaNMaSteR53/recon-ng</a:t>
            </a:r>
          </a:p>
          <a:p>
            <a:pPr lvl="1">
              <a:buFont typeface="Wingdings" charset="2"/>
              <a:buChar char="Ø"/>
            </a:pPr>
            <a:r>
              <a:rPr lang="en-US" sz="1800" dirty="0">
                <a:solidFill>
                  <a:srgbClr val="000000"/>
                </a:solidFill>
                <a:latin typeface="Times New Roman" charset="0"/>
                <a:ea typeface="Times New Roman" charset="0"/>
                <a:cs typeface="Times New Roman" charset="0"/>
              </a:rPr>
              <a:t>Recon-ng is a full-featured Web  Reconnaissance framework written in Python.  Complete with independent modules, database  interaction, built in convenience functions,  interactive help, and command completion,  Recon-ng provides a powerful environment in  which open source web-based reconnaissance  can be conducted quickly and thoroughly.</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13" name="object 6">
            <a:extLst>
              <a:ext uri="{FF2B5EF4-FFF2-40B4-BE49-F238E27FC236}">
                <a16:creationId xmlns:a16="http://schemas.microsoft.com/office/drawing/2014/main" id="{E006E878-E964-4237-8174-560F5B62DCB6}"/>
              </a:ext>
            </a:extLst>
          </p:cNvPr>
          <p:cNvSpPr/>
          <p:nvPr/>
        </p:nvSpPr>
        <p:spPr>
          <a:xfrm>
            <a:off x="5031036" y="960958"/>
            <a:ext cx="3973828" cy="25400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30058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Metadata</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6476224"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Most file contain a significant amount of Metadata</a:t>
            </a:r>
          </a:p>
          <a:p>
            <a:pPr lvl="1">
              <a:buFont typeface="Wingdings" charset="2"/>
              <a:buChar char="Ø"/>
            </a:pPr>
            <a:r>
              <a:rPr lang="en-US" sz="1800" dirty="0">
                <a:solidFill>
                  <a:srgbClr val="000000"/>
                </a:solidFill>
                <a:latin typeface="Times New Roman" charset="0"/>
                <a:ea typeface="Times New Roman" charset="0"/>
                <a:cs typeface="Times New Roman" charset="0"/>
              </a:rPr>
              <a:t>Data that describes other data</a:t>
            </a:r>
          </a:p>
          <a:p>
            <a:pPr lvl="1">
              <a:buFont typeface="Wingdings" charset="2"/>
              <a:buChar char="Ø"/>
            </a:pPr>
            <a:r>
              <a:rPr lang="en-US" sz="1800" dirty="0">
                <a:solidFill>
                  <a:srgbClr val="000000"/>
                </a:solidFill>
                <a:latin typeface="Times New Roman" charset="0"/>
                <a:ea typeface="Times New Roman" charset="0"/>
                <a:cs typeface="Times New Roman" charset="0"/>
              </a:rPr>
              <a:t>Associated with the document’s formatting and display characteristics</a:t>
            </a:r>
          </a:p>
          <a:p>
            <a:pPr lvl="1">
              <a:buFont typeface="Wingdings" charset="2"/>
              <a:buChar char="Ø"/>
            </a:pPr>
            <a:r>
              <a:rPr lang="en-US" sz="1800" dirty="0">
                <a:solidFill>
                  <a:srgbClr val="000000"/>
                </a:solidFill>
                <a:latin typeface="Times New Roman" charset="0"/>
                <a:ea typeface="Times New Roman" charset="0"/>
                <a:cs typeface="Times New Roman" charset="0"/>
              </a:rPr>
              <a:t>More useful metadata can be present</a:t>
            </a:r>
          </a:p>
          <a:p>
            <a:pPr>
              <a:buFont typeface="Wingdings" charset="2"/>
              <a:buChar char="Ø"/>
            </a:pPr>
            <a:r>
              <a:rPr lang="en-US" sz="1800" dirty="0">
                <a:solidFill>
                  <a:srgbClr val="000000"/>
                </a:solidFill>
                <a:latin typeface="Times New Roman" charset="0"/>
                <a:ea typeface="Times New Roman" charset="0"/>
                <a:cs typeface="Times New Roman" charset="0"/>
              </a:rPr>
              <a:t>Examples of valuable Metadata</a:t>
            </a:r>
          </a:p>
          <a:p>
            <a:pPr lvl="1">
              <a:buFont typeface="Wingdings" charset="2"/>
              <a:buChar char="Ø"/>
            </a:pPr>
            <a:r>
              <a:rPr lang="en-US" sz="1800" dirty="0">
                <a:solidFill>
                  <a:srgbClr val="000000"/>
                </a:solidFill>
                <a:latin typeface="Times New Roman" charset="0"/>
                <a:ea typeface="Times New Roman" charset="0"/>
                <a:cs typeface="Times New Roman" charset="0"/>
              </a:rPr>
              <a:t>Usernames</a:t>
            </a:r>
          </a:p>
          <a:p>
            <a:pPr lvl="1">
              <a:buFont typeface="Wingdings" charset="2"/>
              <a:buChar char="Ø"/>
            </a:pPr>
            <a:r>
              <a:rPr lang="en-US" sz="1800" dirty="0">
                <a:solidFill>
                  <a:srgbClr val="000000"/>
                </a:solidFill>
                <a:latin typeface="Times New Roman" charset="0"/>
                <a:ea typeface="Times New Roman" charset="0"/>
                <a:cs typeface="Times New Roman" charset="0"/>
              </a:rPr>
              <a:t>File system paths</a:t>
            </a:r>
          </a:p>
          <a:p>
            <a:pPr lvl="1">
              <a:buFont typeface="Wingdings" charset="2"/>
              <a:buChar char="Ø"/>
            </a:pPr>
            <a:r>
              <a:rPr lang="en-US" sz="1800" dirty="0">
                <a:solidFill>
                  <a:srgbClr val="000000"/>
                </a:solidFill>
                <a:latin typeface="Times New Roman" charset="0"/>
                <a:ea typeface="Times New Roman" charset="0"/>
                <a:cs typeface="Times New Roman" charset="0"/>
              </a:rPr>
              <a:t>Email addresses</a:t>
            </a:r>
          </a:p>
          <a:p>
            <a:pPr lvl="1">
              <a:buFont typeface="Wingdings" charset="2"/>
              <a:buChar char="Ø"/>
            </a:pPr>
            <a:r>
              <a:rPr lang="en-US" sz="1800" dirty="0">
                <a:solidFill>
                  <a:srgbClr val="000000"/>
                </a:solidFill>
                <a:latin typeface="Times New Roman" charset="0"/>
                <a:ea typeface="Times New Roman" charset="0"/>
                <a:cs typeface="Times New Roman" charset="0"/>
              </a:rPr>
              <a:t>Software used to create the file (including version numbers)</a:t>
            </a:r>
          </a:p>
          <a:p>
            <a:pPr lvl="1">
              <a:buFont typeface="Wingdings" charset="2"/>
              <a:buChar char="Ø"/>
            </a:pPr>
            <a:r>
              <a:rPr lang="en-US" sz="1800" dirty="0">
                <a:solidFill>
                  <a:srgbClr val="000000"/>
                </a:solidFill>
                <a:latin typeface="Times New Roman" charset="0"/>
                <a:ea typeface="Times New Roman" charset="0"/>
                <a:cs typeface="Times New Roman" charset="0"/>
              </a:rPr>
              <a:t>Creation dates, modification dates, programs used to modify the file, etc.</a:t>
            </a:r>
          </a:p>
          <a:p>
            <a:pPr lvl="1">
              <a:buFont typeface="Wingdings" charset="2"/>
              <a:buChar char="Ø"/>
            </a:pPr>
            <a:r>
              <a:rPr lang="en-US" sz="1800" dirty="0">
                <a:solidFill>
                  <a:srgbClr val="000000"/>
                </a:solidFill>
                <a:latin typeface="Times New Roman" charset="0"/>
                <a:ea typeface="Times New Roman" charset="0"/>
                <a:cs typeface="Times New Roman" charset="0"/>
              </a:rPr>
              <a:t>Hidden or obscured fields</a:t>
            </a:r>
          </a:p>
          <a:p>
            <a:pPr lvl="1">
              <a:buFont typeface="Wingdings" charset="2"/>
              <a:buChar char="Ø"/>
            </a:pPr>
            <a:r>
              <a:rPr lang="en-US" sz="1800" dirty="0">
                <a:solidFill>
                  <a:srgbClr val="000000"/>
                </a:solidFill>
                <a:latin typeface="Times New Roman" charset="0"/>
                <a:ea typeface="Times New Roman" charset="0"/>
                <a:cs typeface="Times New Roman" charset="0"/>
              </a:rPr>
              <a:t>Etc.</a:t>
            </a: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9CCD787F-C03D-498E-98BC-AF26759EFA70}"/>
              </a:ext>
            </a:extLst>
          </p:cNvPr>
          <p:cNvPicPr>
            <a:picLocks noChangeAspect="1"/>
          </p:cNvPicPr>
          <p:nvPr/>
        </p:nvPicPr>
        <p:blipFill>
          <a:blip r:embed="rId2"/>
          <a:stretch>
            <a:fillRect/>
          </a:stretch>
        </p:blipFill>
        <p:spPr>
          <a:xfrm>
            <a:off x="6202163" y="989533"/>
            <a:ext cx="2941837" cy="2993395"/>
          </a:xfrm>
          <a:prstGeom prst="rect">
            <a:avLst/>
          </a:prstGeom>
        </p:spPr>
      </p:pic>
    </p:spTree>
    <p:extLst>
      <p:ext uri="{BB962C8B-B14F-4D97-AF65-F5344CB8AC3E}">
        <p14:creationId xmlns:p14="http://schemas.microsoft.com/office/powerpoint/2010/main" val="1378465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Metadata – File Types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960958"/>
            <a:ext cx="8495523"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Documents have a wealth of metadata in them</a:t>
            </a:r>
          </a:p>
          <a:p>
            <a:pPr indent="-285750">
              <a:buFont typeface="Wingdings" charset="2"/>
              <a:buChar char="Ø"/>
            </a:pPr>
            <a:r>
              <a:rPr lang="en-US" sz="1800" dirty="0">
                <a:solidFill>
                  <a:srgbClr val="000000"/>
                </a:solidFill>
                <a:latin typeface="Times New Roman" charset="0"/>
                <a:ea typeface="Times New Roman" charset="0"/>
                <a:cs typeface="Times New Roman" charset="0"/>
              </a:rPr>
              <a:t>Files containing Metadata can be used to gain important data on targets such as:</a:t>
            </a:r>
          </a:p>
          <a:p>
            <a:pPr lvl="1">
              <a:buFont typeface="Wingdings" charset="2"/>
              <a:buChar char="Ø"/>
            </a:pPr>
            <a:r>
              <a:rPr lang="en-US" sz="1800" dirty="0">
                <a:solidFill>
                  <a:srgbClr val="000000"/>
                </a:solidFill>
                <a:latin typeface="Times New Roman" charset="0"/>
                <a:ea typeface="Times New Roman" charset="0"/>
                <a:cs typeface="Times New Roman" charset="0"/>
              </a:rPr>
              <a:t>Usernames</a:t>
            </a:r>
          </a:p>
          <a:p>
            <a:pPr lvl="1">
              <a:buFont typeface="Wingdings" charset="2"/>
              <a:buChar char="Ø"/>
            </a:pPr>
            <a:r>
              <a:rPr lang="en-US" sz="1800" dirty="0">
                <a:solidFill>
                  <a:srgbClr val="000000"/>
                </a:solidFill>
                <a:latin typeface="Times New Roman" charset="0"/>
                <a:ea typeface="Times New Roman" charset="0"/>
                <a:cs typeface="Times New Roman" charset="0"/>
              </a:rPr>
              <a:t>Email Addresses</a:t>
            </a:r>
          </a:p>
          <a:p>
            <a:pPr lvl="1">
              <a:buFont typeface="Wingdings" charset="2"/>
              <a:buChar char="Ø"/>
            </a:pPr>
            <a:r>
              <a:rPr lang="en-US" sz="1800" dirty="0">
                <a:solidFill>
                  <a:srgbClr val="000000"/>
                </a:solidFill>
                <a:latin typeface="Times New Roman" charset="0"/>
                <a:ea typeface="Times New Roman" charset="0"/>
                <a:cs typeface="Times New Roman" charset="0"/>
              </a:rPr>
              <a:t>System Information</a:t>
            </a:r>
          </a:p>
          <a:p>
            <a:pPr>
              <a:buFont typeface="Wingdings" charset="2"/>
              <a:buChar char="Ø"/>
            </a:pPr>
            <a:r>
              <a:rPr lang="en-US" sz="1800" dirty="0">
                <a:solidFill>
                  <a:srgbClr val="000000"/>
                </a:solidFill>
                <a:latin typeface="Times New Roman" charset="0"/>
                <a:ea typeface="Times New Roman" charset="0"/>
                <a:cs typeface="Times New Roman" charset="0"/>
              </a:rPr>
              <a:t>File Types</a:t>
            </a:r>
          </a:p>
          <a:p>
            <a:pPr lvl="1">
              <a:buFont typeface="Wingdings" charset="2"/>
              <a:buChar char="Ø"/>
            </a:pPr>
            <a:r>
              <a:rPr lang="en-US" sz="1800" dirty="0">
                <a:solidFill>
                  <a:srgbClr val="000000"/>
                </a:solidFill>
                <a:latin typeface="Times New Roman" charset="0"/>
                <a:ea typeface="Times New Roman" charset="0"/>
                <a:cs typeface="Times New Roman" charset="0"/>
              </a:rPr>
              <a:t>PDF</a:t>
            </a:r>
          </a:p>
          <a:p>
            <a:pPr lvl="1">
              <a:buFont typeface="Wingdings" charset="2"/>
              <a:buChar char="Ø"/>
            </a:pPr>
            <a:r>
              <a:rPr lang="en-US" sz="1800" dirty="0">
                <a:solidFill>
                  <a:srgbClr val="000000"/>
                </a:solidFill>
                <a:latin typeface="Times New Roman" charset="0"/>
                <a:ea typeface="Times New Roman" charset="0"/>
                <a:cs typeface="Times New Roman" charset="0"/>
              </a:rPr>
              <a:t>Word Documents</a:t>
            </a:r>
          </a:p>
          <a:p>
            <a:pPr lvl="1">
              <a:buFont typeface="Wingdings" charset="2"/>
              <a:buChar char="Ø"/>
            </a:pPr>
            <a:r>
              <a:rPr lang="en-US" sz="1800" dirty="0">
                <a:solidFill>
                  <a:srgbClr val="000000"/>
                </a:solidFill>
                <a:latin typeface="Times New Roman" charset="0"/>
                <a:ea typeface="Times New Roman" charset="0"/>
                <a:cs typeface="Times New Roman" charset="0"/>
              </a:rPr>
              <a:t>PowerPoint</a:t>
            </a:r>
          </a:p>
          <a:p>
            <a:pPr lvl="1">
              <a:buFont typeface="Wingdings" charset="2"/>
              <a:buChar char="Ø"/>
            </a:pPr>
            <a:r>
              <a:rPr lang="en-US" sz="1800" dirty="0">
                <a:solidFill>
                  <a:srgbClr val="000000"/>
                </a:solidFill>
                <a:latin typeface="Times New Roman" charset="0"/>
                <a:ea typeface="Times New Roman" charset="0"/>
                <a:cs typeface="Times New Roman" charset="0"/>
              </a:rPr>
              <a:t>Excel</a:t>
            </a:r>
          </a:p>
          <a:p>
            <a:pPr lvl="1">
              <a:buFont typeface="Wingdings" charset="2"/>
              <a:buChar char="Ø"/>
            </a:pPr>
            <a:r>
              <a:rPr lang="en-US" sz="1800" dirty="0">
                <a:solidFill>
                  <a:srgbClr val="000000"/>
                </a:solidFill>
                <a:latin typeface="Times New Roman" charset="0"/>
                <a:ea typeface="Times New Roman" charset="0"/>
                <a:cs typeface="Times New Roman" charset="0"/>
              </a:rPr>
              <a:t>HTML</a:t>
            </a:r>
          </a:p>
          <a:p>
            <a:pPr lvl="1">
              <a:buFont typeface="Wingdings" charset="2"/>
              <a:buChar char="Ø"/>
            </a:pPr>
            <a:r>
              <a:rPr lang="en-US" sz="1800" dirty="0">
                <a:solidFill>
                  <a:srgbClr val="000000"/>
                </a:solidFill>
                <a:latin typeface="Times New Roman" charset="0"/>
                <a:ea typeface="Times New Roman" charset="0"/>
                <a:cs typeface="Times New Roman" charset="0"/>
              </a:rPr>
              <a:t>MP4</a:t>
            </a:r>
          </a:p>
          <a:p>
            <a:pPr lvl="1">
              <a:buFont typeface="Wingdings" charset="2"/>
              <a:buChar char="Ø"/>
            </a:pPr>
            <a:r>
              <a:rPr lang="en-US" sz="1800" dirty="0">
                <a:solidFill>
                  <a:srgbClr val="000000"/>
                </a:solidFill>
                <a:latin typeface="Times New Roman" charset="0"/>
                <a:ea typeface="Times New Roman" charset="0"/>
                <a:cs typeface="Times New Roman" charset="0"/>
              </a:rPr>
              <a:t>MP3</a:t>
            </a: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7" name="object 3">
            <a:extLst>
              <a:ext uri="{FF2B5EF4-FFF2-40B4-BE49-F238E27FC236}">
                <a16:creationId xmlns:a16="http://schemas.microsoft.com/office/drawing/2014/main" id="{7B6AA6F5-8B47-42B8-8848-60B07C69BFCF}"/>
              </a:ext>
            </a:extLst>
          </p:cNvPr>
          <p:cNvSpPr/>
          <p:nvPr/>
        </p:nvSpPr>
        <p:spPr>
          <a:xfrm>
            <a:off x="5227865" y="5713487"/>
            <a:ext cx="853439" cy="906842"/>
          </a:xfrm>
          <a:prstGeom prst="rect">
            <a:avLst/>
          </a:prstGeom>
          <a:blipFill>
            <a:blip r:embed="rId2" cstate="print"/>
            <a:stretch>
              <a:fillRect/>
            </a:stretch>
          </a:blipFill>
        </p:spPr>
        <p:txBody>
          <a:bodyPr wrap="square" lIns="0" tIns="0" rIns="0" bIns="0" rtlCol="0"/>
          <a:lstStyle/>
          <a:p>
            <a:endParaRPr/>
          </a:p>
        </p:txBody>
      </p:sp>
      <p:sp>
        <p:nvSpPr>
          <p:cNvPr id="8" name="object 2">
            <a:extLst>
              <a:ext uri="{FF2B5EF4-FFF2-40B4-BE49-F238E27FC236}">
                <a16:creationId xmlns:a16="http://schemas.microsoft.com/office/drawing/2014/main" id="{A555BB77-E6A9-46B2-9120-F27DF2EDBFE7}"/>
              </a:ext>
            </a:extLst>
          </p:cNvPr>
          <p:cNvSpPr/>
          <p:nvPr/>
        </p:nvSpPr>
        <p:spPr>
          <a:xfrm>
            <a:off x="7782804" y="5713487"/>
            <a:ext cx="792479" cy="914399"/>
          </a:xfrm>
          <a:prstGeom prst="rect">
            <a:avLst/>
          </a:prstGeom>
          <a:blipFill>
            <a:blip r:embed="rId3"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ADB5847D-EBE1-4FBE-8D30-0C1E60FB7BA0}"/>
              </a:ext>
            </a:extLst>
          </p:cNvPr>
          <p:cNvSpPr/>
          <p:nvPr/>
        </p:nvSpPr>
        <p:spPr>
          <a:xfrm>
            <a:off x="4572000" y="5713487"/>
            <a:ext cx="914399" cy="914399"/>
          </a:xfrm>
          <a:prstGeom prst="rect">
            <a:avLst/>
          </a:prstGeom>
          <a:blipFill>
            <a:blip r:embed="rId4"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C8A70328-35DA-4693-9C34-0B424F1BD22D}"/>
              </a:ext>
            </a:extLst>
          </p:cNvPr>
          <p:cNvSpPr/>
          <p:nvPr/>
        </p:nvSpPr>
        <p:spPr>
          <a:xfrm>
            <a:off x="3916135" y="5713487"/>
            <a:ext cx="914399" cy="914399"/>
          </a:xfrm>
          <a:prstGeom prst="rect">
            <a:avLst/>
          </a:prstGeom>
          <a:blipFill>
            <a:blip r:embed="rId5"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E2087DFF-6B77-497F-A76D-4FCDB6EEE2F5}"/>
              </a:ext>
            </a:extLst>
          </p:cNvPr>
          <p:cNvSpPr/>
          <p:nvPr/>
        </p:nvSpPr>
        <p:spPr>
          <a:xfrm>
            <a:off x="7126943" y="5713487"/>
            <a:ext cx="914399" cy="914399"/>
          </a:xfrm>
          <a:prstGeom prst="rect">
            <a:avLst/>
          </a:prstGeom>
          <a:blipFill>
            <a:blip r:embed="rId6"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6F0F7FAF-5CE4-475A-A6EB-071E78D4CDFB}"/>
              </a:ext>
            </a:extLst>
          </p:cNvPr>
          <p:cNvSpPr/>
          <p:nvPr/>
        </p:nvSpPr>
        <p:spPr>
          <a:xfrm>
            <a:off x="6478635" y="5713487"/>
            <a:ext cx="906842" cy="914399"/>
          </a:xfrm>
          <a:prstGeom prst="rect">
            <a:avLst/>
          </a:prstGeom>
          <a:blipFill>
            <a:blip r:embed="rId7" cstate="print"/>
            <a:stretch>
              <a:fillRect/>
            </a:stretch>
          </a:blipFill>
        </p:spPr>
        <p:txBody>
          <a:bodyPr wrap="square" lIns="0" tIns="0" rIns="0" bIns="0" rtlCol="0"/>
          <a:lstStyle/>
          <a:p>
            <a:endParaRPr/>
          </a:p>
        </p:txBody>
      </p:sp>
      <p:sp>
        <p:nvSpPr>
          <p:cNvPr id="13" name="object 12">
            <a:extLst>
              <a:ext uri="{FF2B5EF4-FFF2-40B4-BE49-F238E27FC236}">
                <a16:creationId xmlns:a16="http://schemas.microsoft.com/office/drawing/2014/main" id="{28CF3B4A-0CB1-4D3E-823B-455EF8F7E07B}"/>
              </a:ext>
            </a:extLst>
          </p:cNvPr>
          <p:cNvSpPr/>
          <p:nvPr/>
        </p:nvSpPr>
        <p:spPr>
          <a:xfrm>
            <a:off x="5822770" y="5713487"/>
            <a:ext cx="914399" cy="914399"/>
          </a:xfrm>
          <a:prstGeom prst="rect">
            <a:avLst/>
          </a:prstGeom>
          <a:blipFill>
            <a:blip r:embed="rId8" cstate="print"/>
            <a:stretch>
              <a:fillRect/>
            </a:stretch>
          </a:blipFill>
        </p:spPr>
        <p:txBody>
          <a:bodyPr wrap="square" lIns="0" tIns="0" rIns="0" bIns="0" rtlCol="0"/>
          <a:lstStyle/>
          <a:p>
            <a:endParaRPr/>
          </a:p>
        </p:txBody>
      </p:sp>
      <p:sp>
        <p:nvSpPr>
          <p:cNvPr id="14" name="object 9">
            <a:extLst>
              <a:ext uri="{FF2B5EF4-FFF2-40B4-BE49-F238E27FC236}">
                <a16:creationId xmlns:a16="http://schemas.microsoft.com/office/drawing/2014/main" id="{BB51991C-9F70-48C1-9687-1A3CA9E9274E}"/>
              </a:ext>
            </a:extLst>
          </p:cNvPr>
          <p:cNvSpPr/>
          <p:nvPr/>
        </p:nvSpPr>
        <p:spPr>
          <a:xfrm>
            <a:off x="3260270" y="5713487"/>
            <a:ext cx="914399" cy="914399"/>
          </a:xfrm>
          <a:prstGeom prst="rect">
            <a:avLst/>
          </a:prstGeom>
          <a:blipFill>
            <a:blip r:embed="rId9"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708D890B-DCCF-418D-8A8C-1EACA56EB998}"/>
              </a:ext>
            </a:extLst>
          </p:cNvPr>
          <p:cNvSpPr/>
          <p:nvPr/>
        </p:nvSpPr>
        <p:spPr>
          <a:xfrm>
            <a:off x="1382322" y="5713487"/>
            <a:ext cx="914399" cy="914399"/>
          </a:xfrm>
          <a:prstGeom prst="rect">
            <a:avLst/>
          </a:prstGeom>
          <a:blipFill>
            <a:blip r:embed="rId10"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C8541638-8B5D-4310-8ECF-EDBB3471B322}"/>
              </a:ext>
            </a:extLst>
          </p:cNvPr>
          <p:cNvSpPr/>
          <p:nvPr/>
        </p:nvSpPr>
        <p:spPr>
          <a:xfrm>
            <a:off x="726457" y="5713487"/>
            <a:ext cx="914399" cy="914399"/>
          </a:xfrm>
          <a:prstGeom prst="rect">
            <a:avLst/>
          </a:prstGeom>
          <a:blipFill>
            <a:blip r:embed="rId11" cstate="print"/>
            <a:stretch>
              <a:fillRect/>
            </a:stretch>
          </a:blipFill>
        </p:spPr>
        <p:txBody>
          <a:bodyPr wrap="square" lIns="0" tIns="0" rIns="0" bIns="0" rtlCol="0"/>
          <a:lstStyle/>
          <a:p>
            <a:endParaRPr dirty="0"/>
          </a:p>
        </p:txBody>
      </p:sp>
      <p:sp>
        <p:nvSpPr>
          <p:cNvPr id="17" name="object 15">
            <a:extLst>
              <a:ext uri="{FF2B5EF4-FFF2-40B4-BE49-F238E27FC236}">
                <a16:creationId xmlns:a16="http://schemas.microsoft.com/office/drawing/2014/main" id="{5AAF0D60-13CA-439D-962D-1D728D0164FF}"/>
              </a:ext>
            </a:extLst>
          </p:cNvPr>
          <p:cNvSpPr/>
          <p:nvPr/>
        </p:nvSpPr>
        <p:spPr>
          <a:xfrm>
            <a:off x="2694052" y="5713487"/>
            <a:ext cx="824752" cy="914399"/>
          </a:xfrm>
          <a:prstGeom prst="rect">
            <a:avLst/>
          </a:prstGeom>
          <a:blipFill>
            <a:blip r:embed="rId12" cstate="print"/>
            <a:stretch>
              <a:fillRect/>
            </a:stretch>
          </a:blipFill>
        </p:spPr>
        <p:txBody>
          <a:bodyPr wrap="square" lIns="0" tIns="0" rIns="0" bIns="0" rtlCol="0"/>
          <a:lstStyle/>
          <a:p>
            <a:endParaRPr/>
          </a:p>
        </p:txBody>
      </p:sp>
      <p:sp>
        <p:nvSpPr>
          <p:cNvPr id="18" name="object 16">
            <a:extLst>
              <a:ext uri="{FF2B5EF4-FFF2-40B4-BE49-F238E27FC236}">
                <a16:creationId xmlns:a16="http://schemas.microsoft.com/office/drawing/2014/main" id="{CB71D1D5-6F90-4649-9369-C2E146927493}"/>
              </a:ext>
            </a:extLst>
          </p:cNvPr>
          <p:cNvSpPr/>
          <p:nvPr/>
        </p:nvSpPr>
        <p:spPr>
          <a:xfrm>
            <a:off x="2038187" y="5713487"/>
            <a:ext cx="914399" cy="914399"/>
          </a:xfrm>
          <a:prstGeom prst="rect">
            <a:avLst/>
          </a:prstGeom>
          <a:blipFill>
            <a:blip r:embed="rId1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42050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Metadata – Tools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53617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Manual Examination</a:t>
            </a:r>
          </a:p>
          <a:p>
            <a:pPr lvl="1">
              <a:buFont typeface="Wingdings" charset="2"/>
              <a:buChar char="Ø"/>
            </a:pPr>
            <a:r>
              <a:rPr lang="en-US" sz="1800" dirty="0" err="1">
                <a:solidFill>
                  <a:srgbClr val="000000"/>
                </a:solidFill>
                <a:latin typeface="Times New Roman" charset="0"/>
                <a:ea typeface="Times New Roman" charset="0"/>
                <a:cs typeface="Times New Roman" charset="0"/>
              </a:rPr>
              <a:t>EXIFTool</a:t>
            </a:r>
            <a:r>
              <a:rPr lang="en-US" sz="1800" dirty="0">
                <a:solidFill>
                  <a:srgbClr val="000000"/>
                </a:solidFill>
                <a:latin typeface="Times New Roman" charset="0"/>
                <a:ea typeface="Times New Roman" charset="0"/>
                <a:cs typeface="Times New Roman" charset="0"/>
              </a:rPr>
              <a:t> (</a:t>
            </a:r>
            <a:r>
              <a:rPr lang="en-US" sz="1800" dirty="0">
                <a:solidFill>
                  <a:srgbClr val="000000"/>
                </a:solidFill>
                <a:latin typeface="Times New Roman" charset="0"/>
                <a:ea typeface="Times New Roman" charset="0"/>
                <a:cs typeface="Times New Roman" charset="0"/>
                <a:hlinkClick r:id="rId2"/>
              </a:rPr>
              <a:t>http://www.sno.phy.queensu.ca/~phil/exiftool/</a:t>
            </a:r>
            <a:r>
              <a:rPr lang="en-US" sz="1800" dirty="0">
                <a:solidFill>
                  <a:srgbClr val="000000"/>
                </a:solidFill>
                <a:latin typeface="Times New Roman" charset="0"/>
                <a:ea typeface="Times New Roman" charset="0"/>
                <a:cs typeface="Times New Roman" charset="0"/>
              </a:rPr>
              <a:t>)</a:t>
            </a:r>
          </a:p>
          <a:p>
            <a:pPr lvl="2">
              <a:buFont typeface="Wingdings" charset="2"/>
              <a:buChar char="Ø"/>
            </a:pPr>
            <a:r>
              <a:rPr lang="en-US" sz="1800" dirty="0">
                <a:solidFill>
                  <a:srgbClr val="000000"/>
                </a:solidFill>
                <a:latin typeface="Times New Roman" charset="0"/>
                <a:ea typeface="Times New Roman" charset="0"/>
                <a:cs typeface="Times New Roman" charset="0"/>
              </a:rPr>
              <a:t>Structured Data</a:t>
            </a:r>
          </a:p>
          <a:p>
            <a:pPr lvl="1">
              <a:buFont typeface="Wingdings" charset="2"/>
              <a:buChar char="Ø"/>
            </a:pPr>
            <a:r>
              <a:rPr lang="en-US" sz="1800" dirty="0" err="1">
                <a:solidFill>
                  <a:srgbClr val="000000"/>
                </a:solidFill>
                <a:latin typeface="Times New Roman" charset="0"/>
                <a:ea typeface="Times New Roman" charset="0"/>
                <a:cs typeface="Times New Roman" charset="0"/>
              </a:rPr>
              <a:t>PhotoMe</a:t>
            </a:r>
            <a:r>
              <a:rPr lang="en-US" sz="1800" dirty="0">
                <a:solidFill>
                  <a:srgbClr val="000000"/>
                </a:solidFill>
                <a:latin typeface="Times New Roman" charset="0"/>
                <a:ea typeface="Times New Roman" charset="0"/>
                <a:cs typeface="Times New Roman" charset="0"/>
              </a:rPr>
              <a:t> (</a:t>
            </a:r>
            <a:r>
              <a:rPr lang="en-US" sz="1800" dirty="0">
                <a:solidFill>
                  <a:srgbClr val="000000"/>
                </a:solidFill>
                <a:latin typeface="Times New Roman" charset="0"/>
                <a:ea typeface="Times New Roman" charset="0"/>
                <a:cs typeface="Times New Roman" charset="0"/>
                <a:hlinkClick r:id="rId3"/>
              </a:rPr>
              <a:t>https://www.photome.de</a:t>
            </a:r>
            <a:r>
              <a:rPr lang="en-US" sz="1800" dirty="0">
                <a:solidFill>
                  <a:srgbClr val="000000"/>
                </a:solidFill>
                <a:latin typeface="Times New Roman" charset="0"/>
                <a:ea typeface="Times New Roman" charset="0"/>
                <a:cs typeface="Times New Roman" charset="0"/>
              </a:rPr>
              <a:t>)</a:t>
            </a:r>
          </a:p>
          <a:p>
            <a:pPr lvl="1">
              <a:buFont typeface="Wingdings" charset="2"/>
              <a:buChar char="Ø"/>
            </a:pPr>
            <a:r>
              <a:rPr lang="en-US" sz="1800" dirty="0">
                <a:solidFill>
                  <a:srgbClr val="000000"/>
                </a:solidFill>
                <a:latin typeface="Times New Roman" charset="0"/>
                <a:ea typeface="Times New Roman" charset="0"/>
                <a:cs typeface="Times New Roman" charset="0"/>
              </a:rPr>
              <a:t>Strings command</a:t>
            </a:r>
          </a:p>
          <a:p>
            <a:pPr lvl="2">
              <a:buFont typeface="Wingdings" charset="2"/>
              <a:buChar char="Ø"/>
            </a:pPr>
            <a:r>
              <a:rPr lang="en-US" sz="1800" dirty="0">
                <a:solidFill>
                  <a:srgbClr val="000000"/>
                </a:solidFill>
                <a:latin typeface="Times New Roman" charset="0"/>
                <a:ea typeface="Times New Roman" charset="0"/>
                <a:cs typeface="Times New Roman" charset="0"/>
              </a:rPr>
              <a:t>Included with most Linux / Unix</a:t>
            </a:r>
          </a:p>
          <a:p>
            <a:pPr lvl="2">
              <a:buFont typeface="Wingdings" charset="2"/>
              <a:buChar char="Ø"/>
            </a:pPr>
            <a:r>
              <a:rPr lang="en-US" sz="1800" dirty="0">
                <a:solidFill>
                  <a:srgbClr val="000000"/>
                </a:solidFill>
                <a:latin typeface="Times New Roman" charset="0"/>
                <a:ea typeface="Times New Roman" charset="0"/>
                <a:cs typeface="Times New Roman" charset="0"/>
              </a:rPr>
              <a:t>Available as separate download for Windows</a:t>
            </a:r>
          </a:p>
          <a:p>
            <a:pPr lvl="2">
              <a:buFont typeface="Wingdings" charset="2"/>
              <a:buChar char="Ø"/>
            </a:pPr>
            <a:r>
              <a:rPr lang="en-US" sz="1800" dirty="0">
                <a:solidFill>
                  <a:srgbClr val="000000"/>
                </a:solidFill>
                <a:latin typeface="Times New Roman" charset="0"/>
                <a:ea typeface="Times New Roman" charset="0"/>
                <a:cs typeface="Times New Roman" charset="0"/>
              </a:rPr>
              <a:t>Unstructured Data</a:t>
            </a:r>
          </a:p>
          <a:p>
            <a:pPr indent="-285750">
              <a:buFont typeface="Wingdings" charset="2"/>
              <a:buChar char="Ø"/>
            </a:pPr>
            <a:r>
              <a:rPr lang="en-US" sz="1800" dirty="0">
                <a:solidFill>
                  <a:srgbClr val="000000"/>
                </a:solidFill>
                <a:latin typeface="Times New Roman" charset="0"/>
                <a:ea typeface="Times New Roman" charset="0"/>
                <a:cs typeface="Times New Roman" charset="0"/>
              </a:rPr>
              <a:t>Automated Tools</a:t>
            </a:r>
          </a:p>
          <a:p>
            <a:pPr lvl="1">
              <a:buFont typeface="Wingdings" charset="2"/>
              <a:buChar char="Ø"/>
            </a:pPr>
            <a:r>
              <a:rPr lang="en-US" sz="1800" dirty="0">
                <a:solidFill>
                  <a:srgbClr val="000000"/>
                </a:solidFill>
                <a:latin typeface="Times New Roman" charset="0"/>
                <a:ea typeface="Times New Roman" charset="0"/>
                <a:cs typeface="Times New Roman" charset="0"/>
              </a:rPr>
              <a:t>FOCA (https://</a:t>
            </a:r>
            <a:r>
              <a:rPr lang="en-US" sz="1800" dirty="0" err="1">
                <a:solidFill>
                  <a:srgbClr val="000000"/>
                </a:solidFill>
                <a:latin typeface="Times New Roman" charset="0"/>
                <a:ea typeface="Times New Roman" charset="0"/>
                <a:cs typeface="Times New Roman" charset="0"/>
              </a:rPr>
              <a:t>github.com</a:t>
            </a:r>
            <a:r>
              <a:rPr lang="en-US" sz="1800" dirty="0">
                <a:solidFill>
                  <a:srgbClr val="000000"/>
                </a:solidFill>
                <a:latin typeface="Times New Roman" charset="0"/>
                <a:ea typeface="Times New Roman" charset="0"/>
                <a:cs typeface="Times New Roman" charset="0"/>
              </a:rPr>
              <a:t>/</a:t>
            </a:r>
            <a:r>
              <a:rPr lang="en-US" sz="1800" dirty="0" err="1">
                <a:solidFill>
                  <a:srgbClr val="000000"/>
                </a:solidFill>
                <a:latin typeface="Times New Roman" charset="0"/>
                <a:ea typeface="Times New Roman" charset="0"/>
                <a:cs typeface="Times New Roman" charset="0"/>
              </a:rPr>
              <a:t>ElevenPaths</a:t>
            </a:r>
            <a:r>
              <a:rPr lang="en-US" sz="1800" dirty="0">
                <a:solidFill>
                  <a:srgbClr val="000000"/>
                </a:solidFill>
                <a:latin typeface="Times New Roman" charset="0"/>
                <a:ea typeface="Times New Roman" charset="0"/>
                <a:cs typeface="Times New Roman" charset="0"/>
              </a:rPr>
              <a:t>/FOCA)</a:t>
            </a:r>
          </a:p>
          <a:p>
            <a:pPr lvl="1">
              <a:buFont typeface="Wingdings" charset="2"/>
              <a:buChar char="Ø"/>
            </a:pPr>
            <a:r>
              <a:rPr lang="en-US" sz="1800" dirty="0">
                <a:solidFill>
                  <a:srgbClr val="000000"/>
                </a:solidFill>
                <a:latin typeface="Times New Roman" charset="0"/>
                <a:ea typeface="Times New Roman" charset="0"/>
                <a:cs typeface="Times New Roman" charset="0"/>
              </a:rPr>
              <a:t>Hacker Factor (hackerfactor.com)</a:t>
            </a:r>
          </a:p>
          <a:p>
            <a:pPr lvl="1">
              <a:buFont typeface="Wingdings" charset="2"/>
              <a:buChar char="Ø"/>
            </a:pPr>
            <a:r>
              <a:rPr lang="en-US" sz="1800" dirty="0" err="1">
                <a:solidFill>
                  <a:srgbClr val="000000"/>
                </a:solidFill>
                <a:latin typeface="Times New Roman" charset="0"/>
                <a:ea typeface="Times New Roman" charset="0"/>
                <a:cs typeface="Times New Roman" charset="0"/>
              </a:rPr>
              <a:t>TinEye</a:t>
            </a:r>
            <a:r>
              <a:rPr lang="en-US" sz="1800" dirty="0">
                <a:solidFill>
                  <a:srgbClr val="000000"/>
                </a:solidFill>
                <a:latin typeface="Times New Roman" charset="0"/>
                <a:ea typeface="Times New Roman" charset="0"/>
                <a:cs typeface="Times New Roman" charset="0"/>
              </a:rPr>
              <a:t> (tineye.com)</a:t>
            </a:r>
          </a:p>
          <a:p>
            <a:pPr marL="914400" lvl="2" indent="0">
              <a:buNone/>
            </a:pPr>
            <a:endParaRPr lang="en-US" sz="1400" dirty="0">
              <a:solidFill>
                <a:srgbClr val="000000"/>
              </a:solidFill>
              <a:latin typeface="Times New Roman" charset="0"/>
              <a:ea typeface="Times New Roman" charset="0"/>
              <a:cs typeface="Times New Roman" charset="0"/>
            </a:endParaRPr>
          </a:p>
        </p:txBody>
      </p:sp>
      <p:sp>
        <p:nvSpPr>
          <p:cNvPr id="19" name="object 7">
            <a:extLst>
              <a:ext uri="{FF2B5EF4-FFF2-40B4-BE49-F238E27FC236}">
                <a16:creationId xmlns:a16="http://schemas.microsoft.com/office/drawing/2014/main" id="{745B4F7E-888D-45FA-9C83-46D4E442A816}"/>
              </a:ext>
            </a:extLst>
          </p:cNvPr>
          <p:cNvSpPr/>
          <p:nvPr/>
        </p:nvSpPr>
        <p:spPr>
          <a:xfrm>
            <a:off x="5524500" y="2652116"/>
            <a:ext cx="3540849" cy="2190422"/>
          </a:xfrm>
          <a:prstGeom prst="rect">
            <a:avLst/>
          </a:prstGeom>
          <a:blipFill>
            <a:blip r:embed="rId4" cstate="print"/>
            <a:stretch>
              <a:fillRect/>
            </a:stretch>
          </a:blipFill>
        </p:spPr>
        <p:txBody>
          <a:bodyPr wrap="square" lIns="0" tIns="0" rIns="0" bIns="0" rtlCol="0"/>
          <a:lstStyle/>
          <a:p>
            <a:endParaRPr/>
          </a:p>
        </p:txBody>
      </p:sp>
      <p:sp>
        <p:nvSpPr>
          <p:cNvPr id="20" name="object 13">
            <a:extLst>
              <a:ext uri="{FF2B5EF4-FFF2-40B4-BE49-F238E27FC236}">
                <a16:creationId xmlns:a16="http://schemas.microsoft.com/office/drawing/2014/main" id="{604B4473-83B0-487C-9CE1-8FD69FCB1F99}"/>
              </a:ext>
            </a:extLst>
          </p:cNvPr>
          <p:cNvSpPr/>
          <p:nvPr/>
        </p:nvSpPr>
        <p:spPr>
          <a:xfrm>
            <a:off x="5497996" y="4912015"/>
            <a:ext cx="3540849" cy="1844707"/>
          </a:xfrm>
          <a:prstGeom prst="rect">
            <a:avLst/>
          </a:prstGeom>
          <a:blipFill>
            <a:blip r:embed="rId5" cstate="print"/>
            <a:stretch>
              <a:fillRect/>
            </a:stretch>
          </a:blipFill>
        </p:spPr>
        <p:txBody>
          <a:bodyPr wrap="square" lIns="0" tIns="0" rIns="0" bIns="0" rtlCol="0"/>
          <a:lstStyle/>
          <a:p>
            <a:endParaRPr/>
          </a:p>
        </p:txBody>
      </p:sp>
      <p:sp>
        <p:nvSpPr>
          <p:cNvPr id="21" name="object 9">
            <a:extLst>
              <a:ext uri="{FF2B5EF4-FFF2-40B4-BE49-F238E27FC236}">
                <a16:creationId xmlns:a16="http://schemas.microsoft.com/office/drawing/2014/main" id="{00F759A1-21FF-42B1-9CAD-AB1A993938D7}"/>
              </a:ext>
            </a:extLst>
          </p:cNvPr>
          <p:cNvSpPr/>
          <p:nvPr/>
        </p:nvSpPr>
        <p:spPr>
          <a:xfrm>
            <a:off x="5397637" y="1174555"/>
            <a:ext cx="1730210" cy="1371599"/>
          </a:xfrm>
          <a:prstGeom prst="rect">
            <a:avLst/>
          </a:prstGeom>
          <a:blipFill>
            <a:blip r:embed="rId6" cstate="print"/>
            <a:stretch>
              <a:fillRect/>
            </a:stretch>
          </a:blipFill>
        </p:spPr>
        <p:txBody>
          <a:bodyPr wrap="square" lIns="0" tIns="0" rIns="0" bIns="0" rtlCol="0"/>
          <a:lstStyle/>
          <a:p>
            <a:endParaRPr/>
          </a:p>
        </p:txBody>
      </p:sp>
      <p:sp>
        <p:nvSpPr>
          <p:cNvPr id="22" name="object 11">
            <a:extLst>
              <a:ext uri="{FF2B5EF4-FFF2-40B4-BE49-F238E27FC236}">
                <a16:creationId xmlns:a16="http://schemas.microsoft.com/office/drawing/2014/main" id="{14612F71-47FA-4197-B47B-D1FBC7A7A7D1}"/>
              </a:ext>
            </a:extLst>
          </p:cNvPr>
          <p:cNvSpPr/>
          <p:nvPr/>
        </p:nvSpPr>
        <p:spPr>
          <a:xfrm>
            <a:off x="7335139" y="1174555"/>
            <a:ext cx="1730210" cy="1371599"/>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6286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Metadata – </a:t>
            </a:r>
            <a:r>
              <a:rPr lang="en-US" sz="3600" dirty="0" err="1">
                <a:latin typeface="Times New Roman" charset="0"/>
                <a:ea typeface="Times New Roman" charset="0"/>
                <a:cs typeface="Times New Roman" charset="0"/>
              </a:rPr>
              <a:t>EXIFTool</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5999973"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Extract information from a file</a:t>
            </a:r>
          </a:p>
          <a:p>
            <a:pPr lvl="1">
              <a:buFont typeface="Wingdings" charset="2"/>
              <a:buChar char="Ø"/>
            </a:pPr>
            <a:r>
              <a:rPr lang="en-US" sz="1800" dirty="0" err="1">
                <a:solidFill>
                  <a:srgbClr val="000000"/>
                </a:solidFill>
                <a:latin typeface="Times New Roman" charset="0"/>
                <a:ea typeface="Times New Roman" charset="0"/>
                <a:cs typeface="Times New Roman" charset="0"/>
              </a:rPr>
              <a:t>exiftool</a:t>
            </a:r>
            <a:r>
              <a:rPr lang="en-US" sz="1800" dirty="0">
                <a:solidFill>
                  <a:srgbClr val="000000"/>
                </a:solidFill>
                <a:latin typeface="Times New Roman" charset="0"/>
                <a:ea typeface="Times New Roman" charset="0"/>
                <a:cs typeface="Times New Roman" charset="0"/>
              </a:rPr>
              <a:t> a.jpg</a:t>
            </a:r>
          </a:p>
          <a:p>
            <a:pPr lvl="1">
              <a:buFont typeface="Wingdings" charset="2"/>
              <a:buChar char="Ø"/>
            </a:pPr>
            <a:r>
              <a:rPr lang="en-US" sz="1800" dirty="0">
                <a:solidFill>
                  <a:srgbClr val="000000"/>
                </a:solidFill>
                <a:latin typeface="Times New Roman" charset="0"/>
                <a:ea typeface="Times New Roman" charset="0"/>
                <a:cs typeface="Times New Roman" charset="0"/>
              </a:rPr>
              <a:t>A basic command to extract all metadata from a file name a.jpg</a:t>
            </a:r>
          </a:p>
          <a:p>
            <a:pPr indent="-285750">
              <a:buFont typeface="Wingdings" charset="2"/>
              <a:buChar char="Ø"/>
            </a:pPr>
            <a:r>
              <a:rPr lang="en-US" sz="1800" dirty="0">
                <a:solidFill>
                  <a:srgbClr val="000000"/>
                </a:solidFill>
                <a:latin typeface="Times New Roman" charset="0"/>
                <a:ea typeface="Times New Roman" charset="0"/>
                <a:cs typeface="Times New Roman" charset="0"/>
              </a:rPr>
              <a:t>Basic write example</a:t>
            </a:r>
          </a:p>
          <a:p>
            <a:pPr lvl="1">
              <a:buFont typeface="Wingdings" charset="2"/>
              <a:buChar char="Ø"/>
            </a:pPr>
            <a:r>
              <a:rPr lang="en-US" sz="1800" dirty="0" err="1">
                <a:solidFill>
                  <a:srgbClr val="000000"/>
                </a:solidFill>
                <a:latin typeface="Times New Roman" charset="0"/>
                <a:ea typeface="Times New Roman" charset="0"/>
                <a:cs typeface="Times New Roman" charset="0"/>
              </a:rPr>
              <a:t>exiftool</a:t>
            </a:r>
            <a:r>
              <a:rPr lang="en-US" sz="1800" dirty="0">
                <a:solidFill>
                  <a:srgbClr val="000000"/>
                </a:solidFill>
                <a:latin typeface="Times New Roman" charset="0"/>
                <a:ea typeface="Times New Roman" charset="0"/>
                <a:cs typeface="Times New Roman" charset="0"/>
              </a:rPr>
              <a:t> –artist=me a.jpg</a:t>
            </a:r>
          </a:p>
          <a:p>
            <a:pPr lvl="1">
              <a:buFont typeface="Wingdings" charset="2"/>
              <a:buChar char="Ø"/>
            </a:pPr>
            <a:r>
              <a:rPr lang="en-US" sz="1800" dirty="0">
                <a:solidFill>
                  <a:srgbClr val="000000"/>
                </a:solidFill>
                <a:latin typeface="Times New Roman" charset="0"/>
                <a:ea typeface="Times New Roman" charset="0"/>
                <a:cs typeface="Times New Roman" charset="0"/>
              </a:rPr>
              <a:t>Writes artist tag to a .jpg.  Since no group is specified, </a:t>
            </a:r>
            <a:r>
              <a:rPr lang="en-US" sz="1800" dirty="0" err="1">
                <a:solidFill>
                  <a:srgbClr val="000000"/>
                </a:solidFill>
                <a:latin typeface="Times New Roman" charset="0"/>
                <a:ea typeface="Times New Roman" charset="0"/>
                <a:cs typeface="Times New Roman" charset="0"/>
              </a:rPr>
              <a:t>EXIF:Artist</a:t>
            </a:r>
            <a:r>
              <a:rPr lang="en-US" sz="1800" dirty="0">
                <a:solidFill>
                  <a:srgbClr val="000000"/>
                </a:solidFill>
                <a:latin typeface="Times New Roman" charset="0"/>
                <a:ea typeface="Times New Roman" charset="0"/>
                <a:cs typeface="Times New Roman" charset="0"/>
              </a:rPr>
              <a:t> will be written, and all other existing Artist tags will be updated with the new value (“me”)</a:t>
            </a:r>
          </a:p>
          <a:p>
            <a:pPr indent="-285750">
              <a:buFont typeface="Wingdings" charset="2"/>
              <a:buChar char="Ø"/>
            </a:pPr>
            <a:r>
              <a:rPr lang="en-US" sz="1800" dirty="0">
                <a:solidFill>
                  <a:srgbClr val="000000"/>
                </a:solidFill>
                <a:latin typeface="Times New Roman" charset="0"/>
                <a:ea typeface="Times New Roman" charset="0"/>
                <a:cs typeface="Times New Roman" charset="0"/>
              </a:rPr>
              <a:t>Write multiple files</a:t>
            </a:r>
          </a:p>
          <a:p>
            <a:pPr lvl="1">
              <a:buFont typeface="Wingdings" charset="2"/>
              <a:buChar char="Ø"/>
            </a:pPr>
            <a:r>
              <a:rPr lang="en-US" sz="1800" dirty="0" err="1">
                <a:solidFill>
                  <a:srgbClr val="000000"/>
                </a:solidFill>
                <a:latin typeface="Times New Roman" charset="0"/>
                <a:ea typeface="Times New Roman" charset="0"/>
                <a:cs typeface="Times New Roman" charset="0"/>
              </a:rPr>
              <a:t>exiftool</a:t>
            </a:r>
            <a:r>
              <a:rPr lang="en-US" sz="1800" dirty="0">
                <a:solidFill>
                  <a:srgbClr val="000000"/>
                </a:solidFill>
                <a:latin typeface="Times New Roman" charset="0"/>
                <a:ea typeface="Times New Roman" charset="0"/>
                <a:cs typeface="Times New Roman" charset="0"/>
              </a:rPr>
              <a:t> –artist=me a.jpg b.jpg c.jpg</a:t>
            </a:r>
          </a:p>
          <a:p>
            <a:pPr lvl="1">
              <a:buFont typeface="Wingdings" charset="2"/>
              <a:buChar char="Ø"/>
            </a:pPr>
            <a:r>
              <a:rPr lang="en-US" sz="1800" dirty="0">
                <a:solidFill>
                  <a:srgbClr val="000000"/>
                </a:solidFill>
                <a:latin typeface="Times New Roman" charset="0"/>
                <a:ea typeface="Times New Roman" charset="0"/>
                <a:cs typeface="Times New Roman" charset="0"/>
              </a:rPr>
              <a:t>Writes Artist tags to three image files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Write to all files in a directory</a:t>
            </a:r>
          </a:p>
          <a:p>
            <a:pPr lvl="1">
              <a:buFont typeface="Wingdings" charset="2"/>
              <a:buChar char="Ø"/>
            </a:pPr>
            <a:r>
              <a:rPr lang="en-US" sz="1800" dirty="0" err="1">
                <a:solidFill>
                  <a:srgbClr val="000000"/>
                </a:solidFill>
                <a:latin typeface="Times New Roman" charset="0"/>
                <a:ea typeface="Times New Roman" charset="0"/>
                <a:cs typeface="Times New Roman" charset="0"/>
              </a:rPr>
              <a:t>exiftool</a:t>
            </a:r>
            <a:r>
              <a:rPr lang="en-US" sz="1800" dirty="0">
                <a:solidFill>
                  <a:srgbClr val="000000"/>
                </a:solidFill>
                <a:latin typeface="Times New Roman" charset="0"/>
                <a:ea typeface="Times New Roman" charset="0"/>
                <a:cs typeface="Times New Roman" charset="0"/>
              </a:rPr>
              <a:t> –artist=me c:/images</a:t>
            </a:r>
          </a:p>
          <a:p>
            <a:pPr lvl="1">
              <a:buFont typeface="Wingdings" charset="2"/>
              <a:buChar char="Ø"/>
            </a:pPr>
            <a:r>
              <a:rPr lang="en-US" sz="1800" dirty="0">
                <a:solidFill>
                  <a:srgbClr val="000000"/>
                </a:solidFill>
                <a:latin typeface="Times New Roman" charset="0"/>
                <a:ea typeface="Times New Roman" charset="0"/>
                <a:cs typeface="Times New Roman" charset="0"/>
              </a:rPr>
              <a:t>Writes Artist tag to all files in directory c:/images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Write multiple tags</a:t>
            </a:r>
          </a:p>
          <a:p>
            <a:pPr lvl="1">
              <a:buFont typeface="Wingdings" charset="2"/>
              <a:buChar char="Ø"/>
            </a:pPr>
            <a:r>
              <a:rPr lang="en-US" sz="1800" dirty="0" err="1">
                <a:solidFill>
                  <a:srgbClr val="000000"/>
                </a:solidFill>
                <a:latin typeface="Times New Roman" charset="0"/>
                <a:ea typeface="Times New Roman" charset="0"/>
                <a:cs typeface="Times New Roman" charset="0"/>
              </a:rPr>
              <a:t>exiftool</a:t>
            </a:r>
            <a:r>
              <a:rPr lang="en-US" sz="1800" dirty="0">
                <a:solidFill>
                  <a:srgbClr val="000000"/>
                </a:solidFill>
                <a:latin typeface="Times New Roman" charset="0"/>
                <a:ea typeface="Times New Roman" charset="0"/>
                <a:cs typeface="Times New Roman" charset="0"/>
              </a:rPr>
              <a:t> –artist=“Phil Harvey” –copyright=“2011 Phil Harvey” a.jpg</a:t>
            </a:r>
          </a:p>
          <a:p>
            <a:pPr lvl="1">
              <a:buFont typeface="Wingdings" charset="2"/>
              <a:buChar char="Ø"/>
            </a:pPr>
            <a:r>
              <a:rPr lang="en-US" sz="1800" dirty="0">
                <a:solidFill>
                  <a:srgbClr val="000000"/>
                </a:solidFill>
                <a:latin typeface="Times New Roman" charset="0"/>
                <a:ea typeface="Times New Roman" charset="0"/>
                <a:cs typeface="Times New Roman" charset="0"/>
              </a:rPr>
              <a:t>Writes two tags to a.jpg</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13" name="object 15">
            <a:extLst>
              <a:ext uri="{FF2B5EF4-FFF2-40B4-BE49-F238E27FC236}">
                <a16:creationId xmlns:a16="http://schemas.microsoft.com/office/drawing/2014/main" id="{245C96EF-8F2A-4C16-9E32-0108DD6C25FD}"/>
              </a:ext>
            </a:extLst>
          </p:cNvPr>
          <p:cNvSpPr/>
          <p:nvPr/>
        </p:nvSpPr>
        <p:spPr>
          <a:xfrm>
            <a:off x="6029057" y="1190556"/>
            <a:ext cx="3029218" cy="415303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809423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FOCA</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877703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What is FOCA?</a:t>
            </a:r>
          </a:p>
          <a:p>
            <a:pPr lvl="1">
              <a:buFont typeface="Wingdings" charset="2"/>
              <a:buChar char="Ø"/>
            </a:pPr>
            <a:r>
              <a:rPr lang="en-US" sz="1800" dirty="0">
                <a:solidFill>
                  <a:srgbClr val="000000"/>
                </a:solidFill>
                <a:latin typeface="Times New Roman" charset="0"/>
                <a:ea typeface="Times New Roman" charset="0"/>
                <a:cs typeface="Times New Roman" charset="0"/>
              </a:rPr>
              <a:t>FOCA (Fingerprinting Organizations with Collected Archives) is a tool used mainly to find metadata and hidden information in the documents it scans. </a:t>
            </a:r>
          </a:p>
          <a:p>
            <a:pPr lvl="1">
              <a:buFont typeface="Wingdings" charset="2"/>
              <a:buChar char="Ø"/>
            </a:pPr>
            <a:r>
              <a:rPr lang="en-US" sz="1800" dirty="0">
                <a:solidFill>
                  <a:srgbClr val="000000"/>
                </a:solidFill>
                <a:latin typeface="Times New Roman" charset="0"/>
                <a:ea typeface="Times New Roman" charset="0"/>
                <a:cs typeface="Times New Roman" charset="0"/>
              </a:rPr>
              <a:t>These documents may be on web pages and can be downloaded and analyzed with FOCA.</a:t>
            </a:r>
          </a:p>
          <a:p>
            <a:pPr indent="-285750">
              <a:buFont typeface="Wingdings" charset="2"/>
              <a:buChar char="Ø"/>
            </a:pPr>
            <a:r>
              <a:rPr lang="en-US" sz="1800" dirty="0">
                <a:solidFill>
                  <a:srgbClr val="000000"/>
                </a:solidFill>
                <a:latin typeface="Times New Roman" charset="0"/>
                <a:ea typeface="Times New Roman" charset="0"/>
                <a:cs typeface="Times New Roman" charset="0"/>
              </a:rPr>
              <a:t>What can FOCA do?</a:t>
            </a:r>
          </a:p>
          <a:p>
            <a:pPr lvl="1">
              <a:buFont typeface="Wingdings" charset="2"/>
              <a:buChar char="Ø"/>
            </a:pPr>
            <a:r>
              <a:rPr lang="en-US" sz="1800" dirty="0">
                <a:solidFill>
                  <a:srgbClr val="000000"/>
                </a:solidFill>
                <a:latin typeface="Times New Roman" charset="0"/>
                <a:ea typeface="Times New Roman" charset="0"/>
                <a:cs typeface="Times New Roman" charset="0"/>
              </a:rPr>
              <a:t>Web Search</a:t>
            </a:r>
          </a:p>
          <a:p>
            <a:pPr lvl="2">
              <a:buFont typeface="Wingdings" charset="2"/>
              <a:buChar char="Ø"/>
            </a:pPr>
            <a:r>
              <a:rPr lang="en-US" sz="1800" dirty="0">
                <a:solidFill>
                  <a:srgbClr val="000000"/>
                </a:solidFill>
                <a:latin typeface="Times New Roman" charset="0"/>
                <a:ea typeface="Times New Roman" charset="0"/>
                <a:cs typeface="Times New Roman" charset="0"/>
              </a:rPr>
              <a:t>Searches for hosts and domain names through URLs associated to the domain</a:t>
            </a:r>
          </a:p>
          <a:p>
            <a:pPr lvl="2">
              <a:buFont typeface="Wingdings" charset="2"/>
              <a:buChar char="Ø"/>
            </a:pPr>
            <a:r>
              <a:rPr lang="en-US" sz="1800" dirty="0">
                <a:solidFill>
                  <a:srgbClr val="000000"/>
                </a:solidFill>
                <a:latin typeface="Times New Roman" charset="0"/>
                <a:ea typeface="Times New Roman" charset="0"/>
                <a:cs typeface="Times New Roman" charset="0"/>
              </a:rPr>
              <a:t>Each link is analyzed to extract from its new host and domain names</a:t>
            </a:r>
          </a:p>
          <a:p>
            <a:pPr lvl="1">
              <a:buFont typeface="Wingdings" charset="2"/>
              <a:buChar char="Ø"/>
            </a:pPr>
            <a:r>
              <a:rPr lang="en-US" sz="1800" dirty="0">
                <a:solidFill>
                  <a:srgbClr val="000000"/>
                </a:solidFill>
                <a:latin typeface="Times New Roman" charset="0"/>
                <a:ea typeface="Times New Roman" charset="0"/>
                <a:cs typeface="Times New Roman" charset="0"/>
              </a:rPr>
              <a:t>DNS Search</a:t>
            </a:r>
          </a:p>
          <a:p>
            <a:pPr lvl="2">
              <a:buFont typeface="Wingdings" charset="2"/>
              <a:buChar char="Ø"/>
            </a:pPr>
            <a:r>
              <a:rPr lang="en-US" sz="1800" dirty="0">
                <a:solidFill>
                  <a:srgbClr val="000000"/>
                </a:solidFill>
                <a:latin typeface="Times New Roman" charset="0"/>
                <a:ea typeface="Times New Roman" charset="0"/>
                <a:cs typeface="Times New Roman" charset="0"/>
              </a:rPr>
              <a:t>Each domain is checked to ascertain which are the host names configured in NS, MX, and SPF servers to discovery new host and domain names.</a:t>
            </a:r>
          </a:p>
          <a:p>
            <a:pPr lvl="1">
              <a:buFont typeface="Wingdings" charset="2"/>
              <a:buChar char="Ø"/>
            </a:pPr>
            <a:r>
              <a:rPr lang="en-US" sz="1800" dirty="0">
                <a:solidFill>
                  <a:srgbClr val="000000"/>
                </a:solidFill>
                <a:latin typeface="Times New Roman" charset="0"/>
                <a:ea typeface="Times New Roman" charset="0"/>
                <a:cs typeface="Times New Roman" charset="0"/>
              </a:rPr>
              <a:t>IP Resolution</a:t>
            </a:r>
          </a:p>
          <a:p>
            <a:pPr lvl="2">
              <a:buFont typeface="Wingdings" charset="2"/>
              <a:buChar char="Ø"/>
            </a:pPr>
            <a:r>
              <a:rPr lang="en-US" sz="1800" dirty="0">
                <a:solidFill>
                  <a:srgbClr val="000000"/>
                </a:solidFill>
                <a:latin typeface="Times New Roman" charset="0"/>
                <a:ea typeface="Times New Roman" charset="0"/>
                <a:cs typeface="Times New Roman" charset="0"/>
              </a:rPr>
              <a:t>Each host name is resolved by comparison to DNS to obtain the IP address associated to this server name.</a:t>
            </a:r>
          </a:p>
          <a:p>
            <a:pPr lvl="2">
              <a:buFont typeface="Wingdings" charset="2"/>
              <a:buChar char="Ø"/>
            </a:pPr>
            <a:r>
              <a:rPr lang="en-US" sz="1800" dirty="0">
                <a:solidFill>
                  <a:srgbClr val="000000"/>
                </a:solidFill>
                <a:latin typeface="Times New Roman" charset="0"/>
                <a:ea typeface="Times New Roman" charset="0"/>
                <a:cs typeface="Times New Roman" charset="0"/>
              </a:rPr>
              <a:t>To perform this task as accurately as possible, the analysis is carried out against a DNS that is internal to the organization</a:t>
            </a:r>
          </a:p>
          <a:p>
            <a:pPr marL="914400" lvl="2" indent="0">
              <a:buNone/>
            </a:pPr>
            <a:endParaRPr lang="en-US" sz="1400" dirty="0">
              <a:solidFill>
                <a:srgbClr val="000000"/>
              </a:solidFill>
              <a:latin typeface="Times New Roman" charset="0"/>
              <a:ea typeface="Times New Roman" charset="0"/>
              <a:cs typeface="Times New Roman" charset="0"/>
            </a:endParaRPr>
          </a:p>
        </p:txBody>
      </p:sp>
      <p:sp>
        <p:nvSpPr>
          <p:cNvPr id="7" name="object 5">
            <a:extLst>
              <a:ext uri="{FF2B5EF4-FFF2-40B4-BE49-F238E27FC236}">
                <a16:creationId xmlns:a16="http://schemas.microsoft.com/office/drawing/2014/main" id="{A5CA632C-A6E3-472D-ADDF-AAD183806CCC}"/>
              </a:ext>
            </a:extLst>
          </p:cNvPr>
          <p:cNvSpPr/>
          <p:nvPr/>
        </p:nvSpPr>
        <p:spPr>
          <a:xfrm>
            <a:off x="3306644" y="66663"/>
            <a:ext cx="2181584" cy="89990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10892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FOCA</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877703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What can FOCA do continued?</a:t>
            </a:r>
          </a:p>
          <a:p>
            <a:pPr lvl="1">
              <a:buFont typeface="Wingdings" charset="2"/>
              <a:buChar char="Ø"/>
            </a:pPr>
            <a:r>
              <a:rPr lang="en-US" sz="1800" dirty="0">
                <a:solidFill>
                  <a:srgbClr val="000000"/>
                </a:solidFill>
                <a:latin typeface="Times New Roman" charset="0"/>
                <a:ea typeface="Times New Roman" charset="0"/>
                <a:cs typeface="Times New Roman" charset="0"/>
              </a:rPr>
              <a:t>PTR Scanning</a:t>
            </a:r>
          </a:p>
          <a:p>
            <a:pPr lvl="2">
              <a:buFont typeface="Wingdings" charset="2"/>
              <a:buChar char="Ø"/>
            </a:pPr>
            <a:r>
              <a:rPr lang="en-US" sz="1800" dirty="0">
                <a:solidFill>
                  <a:srgbClr val="000000"/>
                </a:solidFill>
                <a:latin typeface="Times New Roman" charset="0"/>
                <a:ea typeface="Times New Roman" charset="0"/>
                <a:cs typeface="Times New Roman" charset="0"/>
              </a:rPr>
              <a:t>To find more servers in the same segment of a determined address, IP FOCA executes PTR log scans</a:t>
            </a:r>
          </a:p>
          <a:p>
            <a:pPr lvl="1">
              <a:buFont typeface="Wingdings" charset="2"/>
              <a:buChar char="Ø"/>
            </a:pPr>
            <a:r>
              <a:rPr lang="en-US" sz="1800" dirty="0">
                <a:solidFill>
                  <a:srgbClr val="000000"/>
                </a:solidFill>
                <a:latin typeface="Times New Roman" charset="0"/>
                <a:ea typeface="Times New Roman" charset="0"/>
                <a:cs typeface="Times New Roman" charset="0"/>
              </a:rPr>
              <a:t>Bing IP</a:t>
            </a:r>
          </a:p>
          <a:p>
            <a:pPr lvl="2">
              <a:buFont typeface="Wingdings" charset="2"/>
              <a:buChar char="Ø"/>
            </a:pPr>
            <a:r>
              <a:rPr lang="en-US" sz="1800" dirty="0">
                <a:solidFill>
                  <a:srgbClr val="000000"/>
                </a:solidFill>
                <a:latin typeface="Times New Roman" charset="0"/>
                <a:ea typeface="Times New Roman" charset="0"/>
                <a:cs typeface="Times New Roman" charset="0"/>
              </a:rPr>
              <a:t>For each IP address discovered, a search process is launched for new domain names associated to that IP address</a:t>
            </a:r>
          </a:p>
          <a:p>
            <a:pPr lvl="1">
              <a:buFont typeface="Wingdings" charset="2"/>
              <a:buChar char="Ø"/>
            </a:pPr>
            <a:r>
              <a:rPr lang="en-US" sz="1800" dirty="0">
                <a:solidFill>
                  <a:srgbClr val="000000"/>
                </a:solidFill>
                <a:latin typeface="Times New Roman" charset="0"/>
                <a:ea typeface="Times New Roman" charset="0"/>
                <a:cs typeface="Times New Roman" charset="0"/>
              </a:rPr>
              <a:t>Common Names</a:t>
            </a:r>
          </a:p>
          <a:p>
            <a:pPr lvl="2">
              <a:buFont typeface="Wingdings" charset="2"/>
              <a:buChar char="Ø"/>
            </a:pPr>
            <a:r>
              <a:rPr lang="en-US" sz="1800" dirty="0">
                <a:solidFill>
                  <a:srgbClr val="000000"/>
                </a:solidFill>
                <a:latin typeface="Times New Roman" charset="0"/>
                <a:ea typeface="Times New Roman" charset="0"/>
                <a:cs typeface="Times New Roman" charset="0"/>
              </a:rPr>
              <a:t>This module is designed to carry out dictionary attacks against DNS.  It uses a text file containing a list of common host names such as ftp, pc01, pc02, intranet, extranet, internal, test, etc.</a:t>
            </a:r>
          </a:p>
          <a:p>
            <a:pPr lvl="1">
              <a:buFont typeface="Wingdings" charset="2"/>
              <a:buChar char="Ø"/>
            </a:pPr>
            <a:r>
              <a:rPr lang="en-US" sz="1800" dirty="0">
                <a:solidFill>
                  <a:srgbClr val="000000"/>
                </a:solidFill>
                <a:latin typeface="Times New Roman" charset="0"/>
                <a:ea typeface="Times New Roman" charset="0"/>
                <a:cs typeface="Times New Roman" charset="0"/>
              </a:rPr>
              <a:t>DNS Prediction</a:t>
            </a:r>
          </a:p>
          <a:p>
            <a:pPr lvl="2">
              <a:buFont typeface="Wingdings" charset="2"/>
              <a:buChar char="Ø"/>
            </a:pPr>
            <a:r>
              <a:rPr lang="en-US" sz="1800" dirty="0">
                <a:solidFill>
                  <a:srgbClr val="000000"/>
                </a:solidFill>
                <a:latin typeface="Times New Roman" charset="0"/>
                <a:ea typeface="Times New Roman" charset="0"/>
                <a:cs typeface="Times New Roman" charset="0"/>
              </a:rPr>
              <a:t>Used for those environments where a machine name has been discovered that is reason to suspect that a pattern is used in the name system</a:t>
            </a:r>
          </a:p>
          <a:p>
            <a:pPr lvl="1">
              <a:buFont typeface="Wingdings" charset="2"/>
              <a:buChar char="Ø"/>
            </a:pPr>
            <a:r>
              <a:rPr lang="en-US" sz="1800" dirty="0" err="1">
                <a:solidFill>
                  <a:srgbClr val="000000"/>
                </a:solidFill>
                <a:latin typeface="Times New Roman" charset="0"/>
                <a:ea typeface="Times New Roman" charset="0"/>
                <a:cs typeface="Times New Roman" charset="0"/>
              </a:rPr>
              <a:t>Robtex</a:t>
            </a:r>
            <a:endParaRPr lang="en-US" sz="1800" dirty="0">
              <a:solidFill>
                <a:srgbClr val="000000"/>
              </a:solidFill>
              <a:latin typeface="Times New Roman" charset="0"/>
              <a:ea typeface="Times New Roman" charset="0"/>
              <a:cs typeface="Times New Roman" charset="0"/>
            </a:endParaRPr>
          </a:p>
          <a:p>
            <a:pPr lvl="2">
              <a:buFont typeface="Wingdings" charset="2"/>
              <a:buChar char="Ø"/>
            </a:pPr>
            <a:r>
              <a:rPr lang="en-US" sz="1800" dirty="0">
                <a:solidFill>
                  <a:srgbClr val="000000"/>
                </a:solidFill>
                <a:latin typeface="Times New Roman" charset="0"/>
                <a:ea typeface="Times New Roman" charset="0"/>
                <a:cs typeface="Times New Roman" charset="0"/>
              </a:rPr>
              <a:t>The </a:t>
            </a:r>
            <a:r>
              <a:rPr lang="en-US" sz="1800" dirty="0" err="1">
                <a:solidFill>
                  <a:srgbClr val="000000"/>
                </a:solidFill>
                <a:latin typeface="Times New Roman" charset="0"/>
                <a:ea typeface="Times New Roman" charset="0"/>
                <a:cs typeface="Times New Roman" charset="0"/>
              </a:rPr>
              <a:t>Robtex</a:t>
            </a:r>
            <a:r>
              <a:rPr lang="en-US" sz="1800" dirty="0">
                <a:solidFill>
                  <a:srgbClr val="000000"/>
                </a:solidFill>
                <a:latin typeface="Times New Roman" charset="0"/>
                <a:ea typeface="Times New Roman" charset="0"/>
                <a:cs typeface="Times New Roman" charset="0"/>
              </a:rPr>
              <a:t> service is one of many services available on the Internet to analyze IP addresses and domain names.  FOCA uses it in its attempt to discover new domains by searching the information available in </a:t>
            </a:r>
            <a:r>
              <a:rPr lang="en-US" sz="1800" dirty="0" err="1">
                <a:solidFill>
                  <a:srgbClr val="000000"/>
                </a:solidFill>
                <a:latin typeface="Times New Roman" charset="0"/>
                <a:ea typeface="Times New Roman" charset="0"/>
                <a:cs typeface="Times New Roman" charset="0"/>
              </a:rPr>
              <a:t>Robtext</a:t>
            </a:r>
            <a:r>
              <a:rPr lang="en-US" sz="1800" dirty="0">
                <a:solidFill>
                  <a:srgbClr val="000000"/>
                </a:solidFill>
                <a:latin typeface="Times New Roman" charset="0"/>
                <a:ea typeface="Times New Roman" charset="0"/>
                <a:cs typeface="Times New Roman" charset="0"/>
              </a:rPr>
              <a:t> on the latter.</a:t>
            </a:r>
          </a:p>
          <a:p>
            <a:pPr marL="914400" lvl="2" indent="0">
              <a:buNone/>
            </a:pPr>
            <a:endParaRPr lang="en-US" sz="1400" dirty="0">
              <a:solidFill>
                <a:srgbClr val="000000"/>
              </a:solidFill>
              <a:latin typeface="Times New Roman" charset="0"/>
              <a:ea typeface="Times New Roman" charset="0"/>
              <a:cs typeface="Times New Roman" charset="0"/>
            </a:endParaRPr>
          </a:p>
        </p:txBody>
      </p:sp>
      <p:sp>
        <p:nvSpPr>
          <p:cNvPr id="5" name="object 5">
            <a:extLst>
              <a:ext uri="{FF2B5EF4-FFF2-40B4-BE49-F238E27FC236}">
                <a16:creationId xmlns:a16="http://schemas.microsoft.com/office/drawing/2014/main" id="{096B7AF1-F2BF-40DD-B15F-F786F0E271D8}"/>
              </a:ext>
            </a:extLst>
          </p:cNvPr>
          <p:cNvSpPr/>
          <p:nvPr/>
        </p:nvSpPr>
        <p:spPr>
          <a:xfrm>
            <a:off x="3306644" y="66663"/>
            <a:ext cx="2181584" cy="89990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2211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Google Searches</a:t>
            </a:r>
            <a:endParaRPr lang="en-US" sz="1800" dirty="0">
              <a:latin typeface="Times New Roman" charset="0"/>
              <a:ea typeface="Times New Roman" charset="0"/>
              <a:cs typeface="Times New Roman" charset="0"/>
            </a:endParaRPr>
          </a:p>
        </p:txBody>
      </p:sp>
      <p:graphicFrame>
        <p:nvGraphicFramePr>
          <p:cNvPr id="7" name="object 4">
            <a:extLst>
              <a:ext uri="{FF2B5EF4-FFF2-40B4-BE49-F238E27FC236}">
                <a16:creationId xmlns:a16="http://schemas.microsoft.com/office/drawing/2014/main" id="{0CDE1CA5-F381-40E3-BB76-62D3E7F6FA33}"/>
              </a:ext>
            </a:extLst>
          </p:cNvPr>
          <p:cNvGraphicFramePr>
            <a:graphicFrameLocks noGrp="1"/>
          </p:cNvGraphicFramePr>
          <p:nvPr>
            <p:extLst>
              <p:ext uri="{D42A27DB-BD31-4B8C-83A1-F6EECF244321}">
                <p14:modId xmlns:p14="http://schemas.microsoft.com/office/powerpoint/2010/main" val="2985434355"/>
              </p:ext>
            </p:extLst>
          </p:nvPr>
        </p:nvGraphicFramePr>
        <p:xfrm>
          <a:off x="156351" y="1210084"/>
          <a:ext cx="8776970" cy="5418663"/>
        </p:xfrm>
        <a:graphic>
          <a:graphicData uri="http://schemas.openxmlformats.org/drawingml/2006/table">
            <a:tbl>
              <a:tblPr firstRow="1" bandRow="1">
                <a:tableStyleId>{2D5ABB26-0587-4C30-8999-92F81FD0307C}</a:tableStyleId>
              </a:tblPr>
              <a:tblGrid>
                <a:gridCol w="2312035">
                  <a:extLst>
                    <a:ext uri="{9D8B030D-6E8A-4147-A177-3AD203B41FA5}">
                      <a16:colId xmlns:a16="http://schemas.microsoft.com/office/drawing/2014/main" val="20000"/>
                    </a:ext>
                  </a:extLst>
                </a:gridCol>
                <a:gridCol w="6464935">
                  <a:extLst>
                    <a:ext uri="{9D8B030D-6E8A-4147-A177-3AD203B41FA5}">
                      <a16:colId xmlns:a16="http://schemas.microsoft.com/office/drawing/2014/main" val="20001"/>
                    </a:ext>
                  </a:extLst>
                </a:gridCol>
              </a:tblGrid>
              <a:tr h="566074">
                <a:tc>
                  <a:txBody>
                    <a:bodyPr/>
                    <a:lstStyle/>
                    <a:p>
                      <a:pPr>
                        <a:lnSpc>
                          <a:spcPct val="100000"/>
                        </a:lnSpc>
                        <a:spcBef>
                          <a:spcPts val="5"/>
                        </a:spcBef>
                      </a:pPr>
                      <a:endParaRPr sz="1200" dirty="0">
                        <a:latin typeface="Times New Roman" panose="02020603050405020304" pitchFamily="18" charset="0"/>
                        <a:cs typeface="Times New Roman" panose="02020603050405020304" pitchFamily="18" charset="0"/>
                      </a:endParaRPr>
                    </a:p>
                    <a:p>
                      <a:pPr marL="48260">
                        <a:lnSpc>
                          <a:spcPct val="100000"/>
                        </a:lnSpc>
                      </a:pPr>
                      <a:r>
                        <a:rPr sz="1400" spc="-5" dirty="0">
                          <a:latin typeface="Times New Roman" panose="02020603050405020304" pitchFamily="18" charset="0"/>
                          <a:cs typeface="Times New Roman" panose="02020603050405020304" pitchFamily="18" charset="0"/>
                        </a:rPr>
                        <a:t>ext:</a:t>
                      </a:r>
                      <a:endParaRPr sz="1400" dirty="0">
                        <a:latin typeface="Times New Roman" panose="02020603050405020304" pitchFamily="18" charset="0"/>
                        <a:cs typeface="Times New Roman" panose="02020603050405020304"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
                        </a:spcBef>
                      </a:pPr>
                      <a:endParaRPr sz="1200">
                        <a:latin typeface="Times New Roman" panose="02020603050405020304" pitchFamily="18" charset="0"/>
                        <a:cs typeface="Times New Roman" panose="02020603050405020304" pitchFamily="18" charset="0"/>
                      </a:endParaRPr>
                    </a:p>
                    <a:p>
                      <a:pPr marL="48260">
                        <a:lnSpc>
                          <a:spcPct val="100000"/>
                        </a:lnSpc>
                      </a:pPr>
                      <a:r>
                        <a:rPr sz="1400" b="1" spc="-5" dirty="0">
                          <a:latin typeface="Times New Roman" panose="02020603050405020304" pitchFamily="18" charset="0"/>
                          <a:cs typeface="Times New Roman" panose="02020603050405020304" pitchFamily="18" charset="0"/>
                        </a:rPr>
                        <a:t>site:sans.org ext:ppt </a:t>
                      </a:r>
                      <a:r>
                        <a:rPr sz="1400" spc="-5" dirty="0">
                          <a:latin typeface="Times New Roman" panose="02020603050405020304" pitchFamily="18" charset="0"/>
                          <a:cs typeface="Times New Roman" panose="02020603050405020304" pitchFamily="18" charset="0"/>
                        </a:rPr>
                        <a:t>Will search for files with ppt suffixes only on sans.org</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only</a:t>
                      </a:r>
                      <a:endParaRPr sz="1400">
                        <a:latin typeface="Times New Roman" panose="02020603050405020304" pitchFamily="18" charset="0"/>
                        <a:cs typeface="Times New Roman" panose="02020603050405020304"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91224">
                <a:tc>
                  <a:txBody>
                    <a:bodyPr/>
                    <a:lstStyle/>
                    <a:p>
                      <a:pPr marL="48260">
                        <a:lnSpc>
                          <a:spcPct val="100000"/>
                        </a:lnSpc>
                        <a:spcBef>
                          <a:spcPts val="300"/>
                        </a:spcBef>
                      </a:pPr>
                      <a:r>
                        <a:rPr sz="1400" spc="-5" dirty="0">
                          <a:latin typeface="Times New Roman" panose="02020603050405020304" pitchFamily="18" charset="0"/>
                          <a:cs typeface="Times New Roman" panose="02020603050405020304" pitchFamily="18" charset="0"/>
                        </a:rPr>
                        <a:t>filetype:</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260">
                        <a:lnSpc>
                          <a:spcPct val="100000"/>
                        </a:lnSpc>
                        <a:spcBef>
                          <a:spcPts val="300"/>
                        </a:spcBef>
                      </a:pPr>
                      <a:r>
                        <a:rPr sz="1400" b="1" spc="-5" dirty="0">
                          <a:latin typeface="Times New Roman" panose="02020603050405020304" pitchFamily="18" charset="0"/>
                          <a:cs typeface="Times New Roman" panose="02020603050405020304" pitchFamily="18" charset="0"/>
                        </a:rPr>
                        <a:t>site:sans.org filetype:ppt </a:t>
                      </a:r>
                      <a:r>
                        <a:rPr sz="1400" spc="-5" dirty="0">
                          <a:latin typeface="Times New Roman" panose="02020603050405020304" pitchFamily="18" charset="0"/>
                          <a:cs typeface="Times New Roman" panose="02020603050405020304" pitchFamily="18" charset="0"/>
                        </a:rPr>
                        <a:t>Will search for ppt files only on sans.org</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only</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66074">
                <a:tc>
                  <a:txBody>
                    <a:bodyPr/>
                    <a:lstStyle/>
                    <a:p>
                      <a:pPr>
                        <a:lnSpc>
                          <a:spcPct val="100000"/>
                        </a:lnSpc>
                        <a:spcBef>
                          <a:spcPts val="5"/>
                        </a:spcBef>
                      </a:pPr>
                      <a:endParaRPr sz="1200" dirty="0">
                        <a:latin typeface="Times New Roman" panose="02020603050405020304" pitchFamily="18" charset="0"/>
                        <a:cs typeface="Times New Roman" panose="02020603050405020304" pitchFamily="18" charset="0"/>
                      </a:endParaRPr>
                    </a:p>
                    <a:p>
                      <a:pPr marL="48260">
                        <a:lnSpc>
                          <a:spcPct val="100000"/>
                        </a:lnSpc>
                      </a:pPr>
                      <a:r>
                        <a:rPr sz="1400" spc="-5" dirty="0">
                          <a:latin typeface="Times New Roman" panose="02020603050405020304" pitchFamily="18" charset="0"/>
                          <a:cs typeface="Times New Roman" panose="02020603050405020304" pitchFamily="18" charset="0"/>
                        </a:rPr>
                        <a:t>intitle:</a:t>
                      </a:r>
                      <a:endParaRPr sz="1400" dirty="0">
                        <a:latin typeface="Times New Roman" panose="02020603050405020304" pitchFamily="18" charset="0"/>
                        <a:cs typeface="Times New Roman" panose="02020603050405020304"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marR="239395" indent="38735">
                        <a:lnSpc>
                          <a:spcPts val="1650"/>
                        </a:lnSpc>
                        <a:spcBef>
                          <a:spcPts val="640"/>
                        </a:spcBef>
                      </a:pPr>
                      <a:r>
                        <a:rPr sz="1400" b="1" spc="-5" dirty="0">
                          <a:latin typeface="Times New Roman" panose="02020603050405020304" pitchFamily="18" charset="0"/>
                          <a:cs typeface="Times New Roman" panose="02020603050405020304" pitchFamily="18" charset="0"/>
                        </a:rPr>
                        <a:t>intitle: index.of passwd </a:t>
                      </a:r>
                      <a:r>
                        <a:rPr sz="1400" spc="-5" dirty="0">
                          <a:latin typeface="Times New Roman" panose="02020603050405020304" pitchFamily="18" charset="0"/>
                          <a:cs typeface="Times New Roman" panose="02020603050405020304" pitchFamily="18" charset="0"/>
                        </a:rPr>
                        <a:t>Finds indexed web directories with the word passwd in  the directory listing e.g. /etc/passwd /etc/shadow file</a:t>
                      </a:r>
                      <a:endParaRPr sz="1400">
                        <a:latin typeface="Times New Roman" panose="02020603050405020304" pitchFamily="18" charset="0"/>
                        <a:cs typeface="Times New Roman" panose="02020603050405020304" pitchFamily="18" charset="0"/>
                      </a:endParaRPr>
                    </a:p>
                  </a:txBody>
                  <a:tcPr marL="0" marR="0" marT="812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91224">
                <a:tc>
                  <a:txBody>
                    <a:bodyPr/>
                    <a:lstStyle/>
                    <a:p>
                      <a:pPr marL="48260">
                        <a:lnSpc>
                          <a:spcPct val="100000"/>
                        </a:lnSpc>
                        <a:spcBef>
                          <a:spcPts val="300"/>
                        </a:spcBef>
                      </a:pPr>
                      <a:r>
                        <a:rPr sz="1400" spc="-5" dirty="0">
                          <a:latin typeface="Times New Roman" panose="02020603050405020304" pitchFamily="18" charset="0"/>
                          <a:cs typeface="Times New Roman" panose="02020603050405020304" pitchFamily="18" charset="0"/>
                        </a:rPr>
                        <a:t>inurl:</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260">
                        <a:lnSpc>
                          <a:spcPct val="100000"/>
                        </a:lnSpc>
                        <a:spcBef>
                          <a:spcPts val="300"/>
                        </a:spcBef>
                      </a:pPr>
                      <a:r>
                        <a:rPr sz="1400" b="1" spc="-5" dirty="0">
                          <a:latin typeface="Times New Roman" panose="02020603050405020304" pitchFamily="18" charset="0"/>
                          <a:cs typeface="Times New Roman" panose="02020603050405020304" pitchFamily="18" charset="0"/>
                        </a:rPr>
                        <a:t>inurl:viewtopic.php </a:t>
                      </a:r>
                      <a:r>
                        <a:rPr sz="1400" spc="-5" dirty="0">
                          <a:latin typeface="Times New Roman" panose="02020603050405020304" pitchFamily="18" charset="0"/>
                          <a:cs typeface="Times New Roman" panose="02020603050405020304" pitchFamily="18" charset="0"/>
                        </a:rPr>
                        <a:t>Finds </a:t>
                      </a:r>
                      <a:r>
                        <a:rPr sz="1400" dirty="0">
                          <a:latin typeface="Times New Roman" panose="02020603050405020304" pitchFamily="18" charset="0"/>
                          <a:cs typeface="Times New Roman" panose="02020603050405020304" pitchFamily="18" charset="0"/>
                        </a:rPr>
                        <a:t>a </a:t>
                      </a:r>
                      <a:r>
                        <a:rPr sz="1400" spc="-5" dirty="0">
                          <a:latin typeface="Times New Roman" panose="02020603050405020304" pitchFamily="18" charset="0"/>
                          <a:cs typeface="Times New Roman" panose="02020603050405020304" pitchFamily="18" charset="0"/>
                        </a:rPr>
                        <a:t>script included in</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phpBB</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66074">
                <a:tc>
                  <a:txBody>
                    <a:bodyPr/>
                    <a:lstStyle/>
                    <a:p>
                      <a:pPr>
                        <a:lnSpc>
                          <a:spcPct val="100000"/>
                        </a:lnSpc>
                        <a:spcBef>
                          <a:spcPts val="5"/>
                        </a:spcBef>
                      </a:pPr>
                      <a:endParaRPr sz="1200">
                        <a:latin typeface="Times New Roman" panose="02020603050405020304" pitchFamily="18" charset="0"/>
                        <a:cs typeface="Times New Roman" panose="02020603050405020304" pitchFamily="18" charset="0"/>
                      </a:endParaRPr>
                    </a:p>
                    <a:p>
                      <a:pPr marL="48260">
                        <a:lnSpc>
                          <a:spcPct val="100000"/>
                        </a:lnSpc>
                      </a:pPr>
                      <a:r>
                        <a:rPr sz="1400" spc="-5" dirty="0">
                          <a:latin typeface="Times New Roman" panose="02020603050405020304" pitchFamily="18" charset="0"/>
                          <a:cs typeface="Times New Roman" panose="02020603050405020304" pitchFamily="18" charset="0"/>
                        </a:rPr>
                        <a:t>Job</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Openings</a:t>
                      </a:r>
                      <a:endParaRPr sz="1400">
                        <a:latin typeface="Times New Roman" panose="02020603050405020304" pitchFamily="18" charset="0"/>
                        <a:cs typeface="Times New Roman" panose="02020603050405020304"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marR="258445" indent="38735">
                        <a:lnSpc>
                          <a:spcPts val="1650"/>
                        </a:lnSpc>
                        <a:spcBef>
                          <a:spcPts val="640"/>
                        </a:spcBef>
                      </a:pPr>
                      <a:r>
                        <a:rPr sz="1400" spc="-5" dirty="0">
                          <a:latin typeface="Times New Roman" panose="02020603050405020304" pitchFamily="18" charset="0"/>
                          <a:cs typeface="Times New Roman" panose="02020603050405020304" pitchFamily="18" charset="0"/>
                        </a:rPr>
                        <a:t>site:[companydomain] careers, site:[companydomain] jobs, site:[companydomin]  openings</a:t>
                      </a:r>
                      <a:endParaRPr sz="1400">
                        <a:latin typeface="Times New Roman" panose="02020603050405020304" pitchFamily="18" charset="0"/>
                        <a:cs typeface="Times New Roman" panose="02020603050405020304" pitchFamily="18" charset="0"/>
                      </a:endParaRPr>
                    </a:p>
                  </a:txBody>
                  <a:tcPr marL="0" marR="0" marT="812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91224">
                <a:tc>
                  <a:txBody>
                    <a:bodyPr/>
                    <a:lstStyle/>
                    <a:p>
                      <a:pPr marL="48260">
                        <a:lnSpc>
                          <a:spcPct val="100000"/>
                        </a:lnSpc>
                        <a:spcBef>
                          <a:spcPts val="300"/>
                        </a:spcBef>
                      </a:pPr>
                      <a:r>
                        <a:rPr sz="1400" spc="-5" dirty="0">
                          <a:latin typeface="Times New Roman" panose="02020603050405020304" pitchFamily="18" charset="0"/>
                          <a:cs typeface="Times New Roman" panose="02020603050405020304" pitchFamily="18" charset="0"/>
                        </a:rPr>
                        <a:t>link:</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260">
                        <a:lnSpc>
                          <a:spcPct val="100000"/>
                        </a:lnSpc>
                        <a:spcBef>
                          <a:spcPts val="300"/>
                        </a:spcBef>
                      </a:pPr>
                      <a:r>
                        <a:rPr sz="1400" b="1" spc="-5" dirty="0">
                          <a:latin typeface="Times New Roman" panose="02020603050405020304" pitchFamily="18" charset="0"/>
                          <a:cs typeface="Times New Roman" panose="02020603050405020304" pitchFamily="18" charset="0"/>
                        </a:rPr>
                        <a:t>link:</a:t>
                      </a:r>
                      <a:r>
                        <a:rPr sz="1400" b="1" spc="-5" dirty="0">
                          <a:latin typeface="Times New Roman" panose="02020603050405020304" pitchFamily="18" charset="0"/>
                          <a:cs typeface="Times New Roman" panose="02020603050405020304" pitchFamily="18" charset="0"/>
                          <a:hlinkClick r:id="rId2"/>
                        </a:rPr>
                        <a:t> www.sans.org</a:t>
                      </a:r>
                      <a:r>
                        <a:rPr sz="1400" b="1"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Shows all sites linked to </a:t>
                      </a:r>
                      <a:r>
                        <a:rPr sz="1400" dirty="0">
                          <a:latin typeface="Times New Roman" panose="02020603050405020304" pitchFamily="18" charset="0"/>
                          <a:cs typeface="Times New Roman" panose="02020603050405020304" pitchFamily="18" charset="0"/>
                        </a:rPr>
                        <a:t>a </a:t>
                      </a:r>
                      <a:r>
                        <a:rPr sz="1400" spc="-5" dirty="0">
                          <a:latin typeface="Times New Roman" panose="02020603050405020304" pitchFamily="18" charset="0"/>
                          <a:cs typeface="Times New Roman" panose="02020603050405020304" pitchFamily="18" charset="0"/>
                        </a:rPr>
                        <a:t>given</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site</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291224">
                <a:tc>
                  <a:txBody>
                    <a:bodyPr/>
                    <a:lstStyle/>
                    <a:p>
                      <a:pPr marL="48260">
                        <a:lnSpc>
                          <a:spcPct val="100000"/>
                        </a:lnSpc>
                        <a:spcBef>
                          <a:spcPts val="300"/>
                        </a:spcBef>
                      </a:pPr>
                      <a:r>
                        <a:rPr sz="1400" spc="-5" dirty="0">
                          <a:latin typeface="Times New Roman" panose="02020603050405020304" pitchFamily="18" charset="0"/>
                          <a:cs typeface="Times New Roman" panose="02020603050405020304" pitchFamily="18" charset="0"/>
                        </a:rPr>
                        <a:t>Nessus scan</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results</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260">
                        <a:lnSpc>
                          <a:spcPct val="100000"/>
                        </a:lnSpc>
                        <a:spcBef>
                          <a:spcPts val="300"/>
                        </a:spcBef>
                      </a:pPr>
                      <a:r>
                        <a:rPr sz="1400" b="1" spc="-5" dirty="0">
                          <a:latin typeface="Times New Roman" panose="02020603050405020304" pitchFamily="18" charset="0"/>
                          <a:cs typeface="Times New Roman" panose="02020603050405020304" pitchFamily="18" charset="0"/>
                        </a:rPr>
                        <a:t>intitle: "Nessus Scan Report" "This file was generated by</a:t>
                      </a:r>
                      <a:r>
                        <a:rPr sz="1400" b="1" spc="-15"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Nessus"</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566074">
                <a:tc>
                  <a:txBody>
                    <a:bodyPr/>
                    <a:lstStyle/>
                    <a:p>
                      <a:pPr>
                        <a:lnSpc>
                          <a:spcPct val="100000"/>
                        </a:lnSpc>
                        <a:spcBef>
                          <a:spcPts val="5"/>
                        </a:spcBef>
                      </a:pPr>
                      <a:endParaRPr sz="1200">
                        <a:latin typeface="Times New Roman" panose="02020603050405020304" pitchFamily="18" charset="0"/>
                        <a:cs typeface="Times New Roman" panose="02020603050405020304" pitchFamily="18" charset="0"/>
                      </a:endParaRPr>
                    </a:p>
                    <a:p>
                      <a:pPr marL="48260">
                        <a:lnSpc>
                          <a:spcPct val="100000"/>
                        </a:lnSpc>
                      </a:pPr>
                      <a:r>
                        <a:rPr sz="1400" spc="-5" dirty="0">
                          <a:latin typeface="Times New Roman" panose="02020603050405020304" pitchFamily="18" charset="0"/>
                          <a:cs typeface="Times New Roman" panose="02020603050405020304" pitchFamily="18" charset="0"/>
                        </a:rPr>
                        <a:t>PGP/GnuPG private key</a:t>
                      </a:r>
                      <a:r>
                        <a:rPr sz="1400" spc="-7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rings</a:t>
                      </a:r>
                      <a:endParaRPr sz="1400">
                        <a:latin typeface="Times New Roman" panose="02020603050405020304" pitchFamily="18" charset="0"/>
                        <a:cs typeface="Times New Roman" panose="02020603050405020304"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
                        </a:spcBef>
                      </a:pPr>
                      <a:endParaRPr sz="1200" dirty="0">
                        <a:latin typeface="Times New Roman" panose="02020603050405020304" pitchFamily="18" charset="0"/>
                        <a:cs typeface="Times New Roman" panose="02020603050405020304" pitchFamily="18" charset="0"/>
                      </a:endParaRPr>
                    </a:p>
                    <a:p>
                      <a:pPr marL="48260">
                        <a:lnSpc>
                          <a:spcPct val="100000"/>
                        </a:lnSpc>
                      </a:pPr>
                      <a:r>
                        <a:rPr sz="1400" b="1" spc="-5" dirty="0">
                          <a:latin typeface="Times New Roman" panose="02020603050405020304" pitchFamily="18" charset="0"/>
                          <a:cs typeface="Times New Roman" panose="02020603050405020304" pitchFamily="18" charset="0"/>
                        </a:rPr>
                        <a:t>intitle:index.of intext: "secring.skr" </a:t>
                      </a:r>
                      <a:r>
                        <a:rPr sz="1400" b="1"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"secring.pgp" </a:t>
                      </a:r>
                      <a:r>
                        <a:rPr sz="1400" b="1" dirty="0">
                          <a:latin typeface="Times New Roman" panose="02020603050405020304" pitchFamily="18" charset="0"/>
                          <a:cs typeface="Times New Roman" panose="02020603050405020304" pitchFamily="18" charset="0"/>
                        </a:rPr>
                        <a:t>|</a:t>
                      </a:r>
                      <a:r>
                        <a:rPr sz="1400" b="1" spc="-25"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a:t>
                      </a:r>
                      <a:r>
                        <a:rPr sz="1400" b="1" spc="-5" dirty="0" err="1">
                          <a:latin typeface="Times New Roman" panose="02020603050405020304" pitchFamily="18" charset="0"/>
                          <a:cs typeface="Times New Roman" panose="02020603050405020304" pitchFamily="18" charset="0"/>
                        </a:rPr>
                        <a:t>secring.bak</a:t>
                      </a:r>
                      <a:r>
                        <a:rPr sz="1400" b="1" spc="-5"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291224">
                <a:tc>
                  <a:txBody>
                    <a:bodyPr/>
                    <a:lstStyle/>
                    <a:p>
                      <a:pPr marL="48260">
                        <a:lnSpc>
                          <a:spcPct val="100000"/>
                        </a:lnSpc>
                        <a:spcBef>
                          <a:spcPts val="300"/>
                        </a:spcBef>
                      </a:pPr>
                      <a:r>
                        <a:rPr sz="1400" spc="-5" dirty="0">
                          <a:latin typeface="Times New Roman" panose="02020603050405020304" pitchFamily="18" charset="0"/>
                          <a:cs typeface="Times New Roman" panose="02020603050405020304" pitchFamily="18" charset="0"/>
                        </a:rPr>
                        <a:t>related:</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260">
                        <a:lnSpc>
                          <a:spcPct val="100000"/>
                        </a:lnSpc>
                        <a:spcBef>
                          <a:spcPts val="300"/>
                        </a:spcBef>
                      </a:pPr>
                      <a:r>
                        <a:rPr sz="1400" b="1" spc="-5" dirty="0">
                          <a:latin typeface="Times New Roman" panose="02020603050405020304" pitchFamily="18" charset="0"/>
                          <a:cs typeface="Times New Roman" panose="02020603050405020304" pitchFamily="18" charset="0"/>
                        </a:rPr>
                        <a:t>related: namp.org </a:t>
                      </a:r>
                      <a:r>
                        <a:rPr sz="1400" spc="-5" dirty="0">
                          <a:latin typeface="Times New Roman" panose="02020603050405020304" pitchFamily="18" charset="0"/>
                          <a:cs typeface="Times New Roman" panose="02020603050405020304" pitchFamily="18" charset="0"/>
                        </a:rPr>
                        <a:t>Shows similar</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pages</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840949">
                <a:tc>
                  <a:txBody>
                    <a:bodyPr/>
                    <a:lstStyle/>
                    <a:p>
                      <a:pPr>
                        <a:lnSpc>
                          <a:spcPct val="100000"/>
                        </a:lnSpc>
                        <a:spcBef>
                          <a:spcPts val="55"/>
                        </a:spcBef>
                      </a:pPr>
                      <a:endParaRPr sz="1450">
                        <a:latin typeface="Times New Roman" panose="02020603050405020304" pitchFamily="18" charset="0"/>
                        <a:cs typeface="Times New Roman" panose="02020603050405020304" pitchFamily="18" charset="0"/>
                      </a:endParaRPr>
                    </a:p>
                    <a:p>
                      <a:pPr marL="9525" marR="67310" indent="38735">
                        <a:lnSpc>
                          <a:spcPts val="1650"/>
                        </a:lnSpc>
                      </a:pPr>
                      <a:r>
                        <a:rPr sz="1400" spc="-5" dirty="0">
                          <a:latin typeface="Times New Roman" panose="02020603050405020304" pitchFamily="18" charset="0"/>
                          <a:cs typeface="Times New Roman" panose="02020603050405020304" pitchFamily="18" charset="0"/>
                        </a:rPr>
                        <a:t>Robot.txt files with excessive  disallow</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lines</a:t>
                      </a:r>
                      <a:endParaRPr sz="1400">
                        <a:latin typeface="Times New Roman" panose="02020603050405020304" pitchFamily="18" charset="0"/>
                        <a:cs typeface="Times New Roman" panose="02020603050405020304" pitchFamily="18" charset="0"/>
                      </a:endParaRPr>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panose="02020603050405020304" pitchFamily="18" charset="0"/>
                        <a:cs typeface="Times New Roman" panose="02020603050405020304" pitchFamily="18" charset="0"/>
                      </a:endParaRPr>
                    </a:p>
                    <a:p>
                      <a:pPr marL="48260">
                        <a:lnSpc>
                          <a:spcPct val="100000"/>
                        </a:lnSpc>
                        <a:spcBef>
                          <a:spcPts val="855"/>
                        </a:spcBef>
                      </a:pPr>
                      <a:r>
                        <a:rPr sz="1400" b="1" spc="-5" dirty="0">
                          <a:latin typeface="Times New Roman" panose="02020603050405020304" pitchFamily="18" charset="0"/>
                          <a:cs typeface="Times New Roman" panose="02020603050405020304" pitchFamily="18" charset="0"/>
                        </a:rPr>
                        <a:t>robots.txt disallow</a:t>
                      </a:r>
                      <a:r>
                        <a:rPr sz="1400" b="1" spc="-10"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filetype:txt</a:t>
                      </a:r>
                      <a:endParaRPr sz="1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291224">
                <a:tc>
                  <a:txBody>
                    <a:bodyPr/>
                    <a:lstStyle/>
                    <a:p>
                      <a:pPr marL="48260">
                        <a:lnSpc>
                          <a:spcPct val="100000"/>
                        </a:lnSpc>
                        <a:spcBef>
                          <a:spcPts val="300"/>
                        </a:spcBef>
                      </a:pPr>
                      <a:r>
                        <a:rPr sz="1400" spc="-5" dirty="0">
                          <a:latin typeface="Times New Roman" panose="02020603050405020304" pitchFamily="18" charset="0"/>
                          <a:cs typeface="Times New Roman" panose="02020603050405020304" pitchFamily="18" charset="0"/>
                        </a:rPr>
                        <a:t>Shell</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history</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260">
                        <a:lnSpc>
                          <a:spcPct val="100000"/>
                        </a:lnSpc>
                        <a:spcBef>
                          <a:spcPts val="300"/>
                        </a:spcBef>
                      </a:pPr>
                      <a:r>
                        <a:rPr sz="1400" b="1" spc="-5" dirty="0">
                          <a:latin typeface="Times New Roman" panose="02020603050405020304" pitchFamily="18" charset="0"/>
                          <a:cs typeface="Times New Roman" panose="02020603050405020304" pitchFamily="18" charset="0"/>
                        </a:rPr>
                        <a:t>site:</a:t>
                      </a:r>
                      <a:r>
                        <a:rPr sz="1400" i="1" spc="-5" dirty="0">
                          <a:latin typeface="Times New Roman" panose="02020603050405020304" pitchFamily="18" charset="0"/>
                          <a:cs typeface="Times New Roman" panose="02020603050405020304" pitchFamily="18" charset="0"/>
                        </a:rPr>
                        <a:t>somethinginteresting </a:t>
                      </a:r>
                      <a:r>
                        <a:rPr sz="1400" b="1" spc="-5" dirty="0">
                          <a:latin typeface="Times New Roman" panose="02020603050405020304" pitchFamily="18" charset="0"/>
                          <a:cs typeface="Times New Roman" panose="02020603050405020304" pitchFamily="18" charset="0"/>
                        </a:rPr>
                        <a:t>intitle:index.of</a:t>
                      </a:r>
                      <a:r>
                        <a:rPr sz="1400" b="1" spc="10"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bash_history</a:t>
                      </a:r>
                      <a:endParaRPr sz="1400">
                        <a:latin typeface="Times New Roman" panose="02020603050405020304" pitchFamily="18" charset="0"/>
                        <a:cs typeface="Times New Roman" panose="02020603050405020304" pitchFamily="18" charset="0"/>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566074">
                <a:tc>
                  <a:txBody>
                    <a:bodyPr/>
                    <a:lstStyle/>
                    <a:p>
                      <a:pPr>
                        <a:lnSpc>
                          <a:spcPct val="100000"/>
                        </a:lnSpc>
                        <a:spcBef>
                          <a:spcPts val="5"/>
                        </a:spcBef>
                      </a:pPr>
                      <a:endParaRPr sz="1200">
                        <a:latin typeface="Times New Roman" panose="02020603050405020304" pitchFamily="18" charset="0"/>
                        <a:cs typeface="Times New Roman" panose="02020603050405020304" pitchFamily="18" charset="0"/>
                      </a:endParaRPr>
                    </a:p>
                    <a:p>
                      <a:pPr marL="48260">
                        <a:lnSpc>
                          <a:spcPct val="100000"/>
                        </a:lnSpc>
                      </a:pPr>
                      <a:r>
                        <a:rPr sz="1400" spc="-5" dirty="0">
                          <a:latin typeface="Times New Roman" panose="02020603050405020304" pitchFamily="18" charset="0"/>
                          <a:cs typeface="Times New Roman" panose="02020603050405020304" pitchFamily="18" charset="0"/>
                        </a:rPr>
                        <a:t>site:</a:t>
                      </a:r>
                      <a:endParaRPr sz="1400">
                        <a:latin typeface="Times New Roman" panose="02020603050405020304" pitchFamily="18" charset="0"/>
                        <a:cs typeface="Times New Roman" panose="02020603050405020304"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marR="60325" indent="38735">
                        <a:lnSpc>
                          <a:spcPts val="1650"/>
                        </a:lnSpc>
                        <a:spcBef>
                          <a:spcPts val="640"/>
                        </a:spcBef>
                      </a:pPr>
                      <a:r>
                        <a:rPr sz="1400" b="1" spc="-5" dirty="0">
                          <a:latin typeface="Times New Roman" panose="02020603050405020304" pitchFamily="18" charset="0"/>
                          <a:cs typeface="Times New Roman" panose="02020603050405020304" pitchFamily="18" charset="0"/>
                        </a:rPr>
                        <a:t>site:[companydomian] [keyword] </a:t>
                      </a:r>
                      <a:r>
                        <a:rPr sz="1400" spc="-5" dirty="0">
                          <a:latin typeface="Times New Roman" panose="02020603050405020304" pitchFamily="18" charset="0"/>
                          <a:cs typeface="Times New Roman" panose="02020603050405020304" pitchFamily="18" charset="0"/>
                        </a:rPr>
                        <a:t>e.g.</a:t>
                      </a:r>
                      <a:r>
                        <a:rPr sz="1400" spc="-5" dirty="0">
                          <a:latin typeface="Times New Roman" panose="02020603050405020304" pitchFamily="18" charset="0"/>
                          <a:cs typeface="Times New Roman" panose="02020603050405020304" pitchFamily="18" charset="0"/>
                          <a:hlinkClick r:id="rId3"/>
                        </a:rPr>
                        <a:t> site:www.acme.com </a:t>
                      </a:r>
                      <a:r>
                        <a:rPr sz="1400" spc="-5" dirty="0">
                          <a:latin typeface="Times New Roman" panose="02020603050405020304" pitchFamily="18" charset="0"/>
                          <a:cs typeface="Times New Roman" panose="02020603050405020304" pitchFamily="18" charset="0"/>
                        </a:rPr>
                        <a:t>careers Searches only  within </a:t>
                      </a:r>
                      <a:r>
                        <a:rPr sz="1400" dirty="0">
                          <a:latin typeface="Times New Roman" panose="02020603050405020304" pitchFamily="18" charset="0"/>
                          <a:cs typeface="Times New Roman" panose="02020603050405020304" pitchFamily="18" charset="0"/>
                        </a:rPr>
                        <a:t>a </a:t>
                      </a:r>
                      <a:r>
                        <a:rPr sz="1400" spc="-5" dirty="0">
                          <a:latin typeface="Times New Roman" panose="02020603050405020304" pitchFamily="18" charset="0"/>
                          <a:cs typeface="Times New Roman" panose="02020603050405020304" pitchFamily="18" charset="0"/>
                        </a:rPr>
                        <a:t>given</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domain</a:t>
                      </a:r>
                      <a:endParaRPr sz="1400" dirty="0">
                        <a:latin typeface="Times New Roman" panose="02020603050405020304" pitchFamily="18" charset="0"/>
                        <a:cs typeface="Times New Roman" panose="02020603050405020304" pitchFamily="18" charset="0"/>
                      </a:endParaRPr>
                    </a:p>
                  </a:txBody>
                  <a:tcPr marL="0" marR="0" marT="812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7021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Google Hacking Database</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4599799"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Google Hacking Database (GHDB)</a:t>
            </a:r>
          </a:p>
          <a:p>
            <a:pPr lvl="1">
              <a:buFont typeface="Wingdings" charset="2"/>
              <a:buChar char="Ø"/>
            </a:pPr>
            <a:r>
              <a:rPr lang="en-US" sz="1800" dirty="0">
                <a:solidFill>
                  <a:srgbClr val="000000"/>
                </a:solidFill>
                <a:latin typeface="Times New Roman" charset="0"/>
                <a:ea typeface="Times New Roman" charset="0"/>
                <a:cs typeface="Times New Roman" charset="0"/>
                <a:hlinkClick r:id="rId2"/>
              </a:rPr>
              <a:t>https://www.exploit-db.com/google-hacking-database/</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r>
              <a:rPr lang="en-US" sz="1800" dirty="0">
                <a:solidFill>
                  <a:srgbClr val="000000"/>
                </a:solidFill>
                <a:latin typeface="Times New Roman" charset="0"/>
                <a:ea typeface="Times New Roman" charset="0"/>
                <a:cs typeface="Times New Roman" charset="0"/>
              </a:rPr>
              <a:t>GHDB is an authoritative source for querying the ever-widening reach of the Google search engine.  In the GHDB, you will find search terms for files containing usernames, vulnerable servers, and even files containing passwords</a:t>
            </a:r>
          </a:p>
          <a:p>
            <a:pPr marL="914400" lvl="2" indent="0">
              <a:buNone/>
            </a:pPr>
            <a:endParaRPr lang="en-US" sz="1400" dirty="0">
              <a:solidFill>
                <a:srgbClr val="000000"/>
              </a:solidFill>
              <a:latin typeface="Times New Roman" charset="0"/>
              <a:ea typeface="Times New Roman" charset="0"/>
              <a:cs typeface="Times New Roman" charset="0"/>
            </a:endParaRPr>
          </a:p>
        </p:txBody>
      </p:sp>
      <p:sp>
        <p:nvSpPr>
          <p:cNvPr id="7" name="object 5">
            <a:extLst>
              <a:ext uri="{FF2B5EF4-FFF2-40B4-BE49-F238E27FC236}">
                <a16:creationId xmlns:a16="http://schemas.microsoft.com/office/drawing/2014/main" id="{E3F22657-E178-4F4B-9540-6DEF8A53A14C}"/>
              </a:ext>
            </a:extLst>
          </p:cNvPr>
          <p:cNvSpPr/>
          <p:nvPr/>
        </p:nvSpPr>
        <p:spPr>
          <a:xfrm>
            <a:off x="4561695" y="1123492"/>
            <a:ext cx="4378044" cy="2507512"/>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8BDF4234-8D86-4809-8DE8-94FD4006D861}"/>
              </a:ext>
            </a:extLst>
          </p:cNvPr>
          <p:cNvSpPr/>
          <p:nvPr/>
        </p:nvSpPr>
        <p:spPr>
          <a:xfrm>
            <a:off x="221760" y="3970710"/>
            <a:ext cx="8717978" cy="269189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1135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Cyber Reconnaissance</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Phase that gathers information from public sources to learn about the target</a:t>
            </a:r>
          </a:p>
          <a:p>
            <a:pPr indent="-285750">
              <a:buFont typeface="Wingdings" charset="2"/>
              <a:buChar char="Ø"/>
            </a:pPr>
            <a:r>
              <a:rPr lang="en-US" sz="1800" dirty="0">
                <a:solidFill>
                  <a:srgbClr val="000000"/>
                </a:solidFill>
                <a:latin typeface="Times New Roman" charset="0"/>
                <a:ea typeface="Times New Roman" charset="0"/>
                <a:cs typeface="Times New Roman" charset="0"/>
              </a:rPr>
              <a:t>Selection and Discovery</a:t>
            </a:r>
          </a:p>
          <a:p>
            <a:pPr lvl="1">
              <a:buFont typeface="Wingdings" charset="2"/>
              <a:buChar char="Ø"/>
            </a:pPr>
            <a:r>
              <a:rPr lang="en-US" sz="1800" dirty="0">
                <a:solidFill>
                  <a:srgbClr val="000000"/>
                </a:solidFill>
                <a:latin typeface="Times New Roman" charset="0"/>
                <a:ea typeface="Times New Roman" charset="0"/>
                <a:cs typeface="Times New Roman" charset="0"/>
              </a:rPr>
              <a:t>Who / What is going to be targeted?</a:t>
            </a:r>
          </a:p>
          <a:p>
            <a:pPr lvl="1">
              <a:buFont typeface="Wingdings" charset="2"/>
              <a:buChar char="Ø"/>
            </a:pPr>
            <a:r>
              <a:rPr lang="en-US" sz="1800" dirty="0">
                <a:solidFill>
                  <a:srgbClr val="000000"/>
                </a:solidFill>
                <a:latin typeface="Times New Roman" charset="0"/>
                <a:ea typeface="Times New Roman" charset="0"/>
                <a:cs typeface="Times New Roman" charset="0"/>
              </a:rPr>
              <a:t>Organization, Personnel, Individuals, Cause / Campaigns / Groups</a:t>
            </a:r>
          </a:p>
          <a:p>
            <a:pPr lvl="1">
              <a:buFont typeface="Wingdings" charset="2"/>
              <a:buChar char="Ø"/>
            </a:pPr>
            <a:r>
              <a:rPr lang="en-US" sz="1800" dirty="0">
                <a:solidFill>
                  <a:srgbClr val="000000"/>
                </a:solidFill>
                <a:latin typeface="Times New Roman" charset="0"/>
                <a:ea typeface="Times New Roman" charset="0"/>
                <a:cs typeface="Times New Roman" charset="0"/>
              </a:rPr>
              <a:t>Data Sources</a:t>
            </a:r>
          </a:p>
          <a:p>
            <a:pPr>
              <a:buFont typeface="Wingdings" charset="2"/>
              <a:buChar char="Ø"/>
            </a:pPr>
            <a:r>
              <a:rPr lang="en-US" sz="1800" dirty="0">
                <a:solidFill>
                  <a:srgbClr val="000000"/>
                </a:solidFill>
                <a:latin typeface="Times New Roman" charset="0"/>
                <a:ea typeface="Times New Roman" charset="0"/>
                <a:cs typeface="Times New Roman" charset="0"/>
              </a:rPr>
              <a:t>Resource Extraction and Mining</a:t>
            </a:r>
          </a:p>
          <a:p>
            <a:pPr lvl="1">
              <a:buFont typeface="Wingdings" charset="2"/>
              <a:buChar char="Ø"/>
            </a:pPr>
            <a:r>
              <a:rPr lang="en-US" sz="1800" dirty="0">
                <a:solidFill>
                  <a:srgbClr val="000000"/>
                </a:solidFill>
                <a:latin typeface="Times New Roman" charset="0"/>
                <a:ea typeface="Times New Roman" charset="0"/>
                <a:cs typeface="Times New Roman" charset="0"/>
              </a:rPr>
              <a:t>What can I find out about the target?</a:t>
            </a:r>
          </a:p>
          <a:p>
            <a:pPr lvl="1">
              <a:buFont typeface="Wingdings" charset="2"/>
              <a:buChar char="Ø"/>
            </a:pPr>
            <a:r>
              <a:rPr lang="en-US" sz="1800" dirty="0">
                <a:solidFill>
                  <a:srgbClr val="000000"/>
                </a:solidFill>
                <a:latin typeface="Times New Roman" charset="0"/>
                <a:ea typeface="Times New Roman" charset="0"/>
                <a:cs typeface="Times New Roman" charset="0"/>
              </a:rPr>
              <a:t>Personal Data, Geographic Data, Historical Data, Contacts, Achievements, Online Persona Data, Social Media Data, Credentials, Personality Data, Defensive Posture</a:t>
            </a:r>
          </a:p>
          <a:p>
            <a:pPr>
              <a:buFont typeface="Wingdings" charset="2"/>
              <a:buChar char="Ø"/>
            </a:pPr>
            <a:r>
              <a:rPr lang="en-US" sz="1800" dirty="0">
                <a:solidFill>
                  <a:srgbClr val="000000"/>
                </a:solidFill>
                <a:latin typeface="Times New Roman" charset="0"/>
                <a:ea typeface="Times New Roman" charset="0"/>
                <a:cs typeface="Times New Roman" charset="0"/>
              </a:rPr>
              <a:t>Resource Correlation and Information Processing</a:t>
            </a:r>
          </a:p>
          <a:p>
            <a:pPr lvl="1">
              <a:buFont typeface="Wingdings" charset="2"/>
              <a:buChar char="Ø"/>
            </a:pPr>
            <a:r>
              <a:rPr lang="en-US" sz="1800" dirty="0">
                <a:solidFill>
                  <a:srgbClr val="000000"/>
                </a:solidFill>
                <a:latin typeface="Times New Roman" charset="0"/>
                <a:ea typeface="Times New Roman" charset="0"/>
                <a:cs typeface="Times New Roman" charset="0"/>
              </a:rPr>
              <a:t>What does all the data mean?</a:t>
            </a:r>
          </a:p>
          <a:p>
            <a:pPr lvl="1">
              <a:buFont typeface="Wingdings" charset="2"/>
              <a:buChar char="Ø"/>
            </a:pPr>
            <a:r>
              <a:rPr lang="en-US" sz="1800" dirty="0">
                <a:solidFill>
                  <a:srgbClr val="000000"/>
                </a:solidFill>
                <a:latin typeface="Times New Roman" charset="0"/>
                <a:ea typeface="Times New Roman" charset="0"/>
                <a:cs typeface="Times New Roman" charset="0"/>
              </a:rPr>
              <a:t>Links, patterns, relationships, likes, dislikes</a:t>
            </a:r>
          </a:p>
          <a:p>
            <a:pPr lvl="1">
              <a:buFont typeface="Wingdings" charset="2"/>
              <a:buChar char="Ø"/>
            </a:pPr>
            <a:r>
              <a:rPr lang="en-US" sz="1800" dirty="0">
                <a:solidFill>
                  <a:srgbClr val="000000"/>
                </a:solidFill>
                <a:latin typeface="Times New Roman" charset="0"/>
                <a:ea typeface="Times New Roman" charset="0"/>
                <a:cs typeface="Times New Roman" charset="0"/>
              </a:rPr>
              <a:t>Anything that can be leveraged to assist in an attack</a:t>
            </a:r>
          </a:p>
          <a:p>
            <a:pPr>
              <a:buFont typeface="Wingdings" charset="2"/>
              <a:buChar char="Ø"/>
            </a:pPr>
            <a:r>
              <a:rPr lang="en-US" sz="1800" dirty="0">
                <a:solidFill>
                  <a:srgbClr val="000000"/>
                </a:solidFill>
                <a:latin typeface="Times New Roman" charset="0"/>
                <a:ea typeface="Times New Roman" charset="0"/>
                <a:cs typeface="Times New Roman" charset="0"/>
              </a:rPr>
              <a:t>Attack Modeling</a:t>
            </a:r>
          </a:p>
          <a:p>
            <a:pPr lvl="1">
              <a:buFont typeface="Wingdings" charset="2"/>
              <a:buChar char="Ø"/>
            </a:pPr>
            <a:r>
              <a:rPr lang="en-US" sz="1800" dirty="0">
                <a:solidFill>
                  <a:srgbClr val="000000"/>
                </a:solidFill>
                <a:latin typeface="Times New Roman" charset="0"/>
                <a:ea typeface="Times New Roman" charset="0"/>
                <a:cs typeface="Times New Roman" charset="0"/>
              </a:rPr>
              <a:t>How can the collected and processed data be used to conduct a successful attack?</a:t>
            </a:r>
          </a:p>
          <a:p>
            <a:pPr lvl="1">
              <a:buFont typeface="Wingdings" charset="2"/>
              <a:buChar char="Ø"/>
            </a:pPr>
            <a:r>
              <a:rPr lang="en-US" sz="1800" dirty="0">
                <a:solidFill>
                  <a:srgbClr val="000000"/>
                </a:solidFill>
                <a:latin typeface="Times New Roman" charset="0"/>
                <a:ea typeface="Times New Roman" charset="0"/>
                <a:cs typeface="Times New Roman" charset="0"/>
              </a:rPr>
              <a:t>Identify and define the attack vectors with the greatest possible chances of success.</a:t>
            </a: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841841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Search </a:t>
            </a:r>
            <a:r>
              <a:rPr lang="en-US" sz="3600" dirty="0" err="1">
                <a:latin typeface="Times New Roman" charset="0"/>
                <a:ea typeface="Times New Roman" charset="0"/>
                <a:cs typeface="Times New Roman" charset="0"/>
              </a:rPr>
              <a:t>Diggity</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5792114"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Search </a:t>
            </a:r>
            <a:r>
              <a:rPr lang="en-US" sz="1800" dirty="0" err="1">
                <a:solidFill>
                  <a:srgbClr val="000000"/>
                </a:solidFill>
                <a:latin typeface="Times New Roman" charset="0"/>
                <a:ea typeface="Times New Roman" charset="0"/>
                <a:cs typeface="Times New Roman" charset="0"/>
              </a:rPr>
              <a:t>Diggity</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r>
              <a:rPr lang="en-US" sz="1800" dirty="0" err="1">
                <a:solidFill>
                  <a:srgbClr val="000000"/>
                </a:solidFill>
                <a:latin typeface="Times New Roman" charset="0"/>
                <a:ea typeface="Times New Roman" charset="0"/>
                <a:cs typeface="Times New Roman" charset="0"/>
              </a:rPr>
              <a:t>SearchDiggity</a:t>
            </a:r>
            <a:r>
              <a:rPr lang="en-US" sz="1800" dirty="0">
                <a:solidFill>
                  <a:srgbClr val="000000"/>
                </a:solidFill>
                <a:latin typeface="Times New Roman" charset="0"/>
                <a:ea typeface="Times New Roman" charset="0"/>
                <a:cs typeface="Times New Roman" charset="0"/>
              </a:rPr>
              <a:t> is the primary attack tool of the Google Hacking </a:t>
            </a:r>
            <a:r>
              <a:rPr lang="en-US" sz="1800" dirty="0" err="1">
                <a:solidFill>
                  <a:srgbClr val="000000"/>
                </a:solidFill>
                <a:latin typeface="Times New Roman" charset="0"/>
                <a:ea typeface="Times New Roman" charset="0"/>
                <a:cs typeface="Times New Roman" charset="0"/>
              </a:rPr>
              <a:t>Diggity</a:t>
            </a:r>
            <a:r>
              <a:rPr lang="en-US" sz="1800" dirty="0">
                <a:solidFill>
                  <a:srgbClr val="000000"/>
                </a:solidFill>
                <a:latin typeface="Times New Roman" charset="0"/>
                <a:ea typeface="Times New Roman" charset="0"/>
                <a:cs typeface="Times New Roman" charset="0"/>
              </a:rPr>
              <a:t> Project.  It is Bishop Fox’s MS Windows GUI application that servers as a front-end to the most recent versions of our </a:t>
            </a:r>
            <a:r>
              <a:rPr lang="en-US" sz="1800" dirty="0" err="1">
                <a:solidFill>
                  <a:srgbClr val="000000"/>
                </a:solidFill>
                <a:latin typeface="Times New Roman" charset="0"/>
                <a:ea typeface="Times New Roman" charset="0"/>
                <a:cs typeface="Times New Roman" charset="0"/>
              </a:rPr>
              <a:t>Diggity</a:t>
            </a:r>
            <a:r>
              <a:rPr lang="en-US" sz="1800" dirty="0">
                <a:solidFill>
                  <a:srgbClr val="000000"/>
                </a:solidFill>
                <a:latin typeface="Times New Roman" charset="0"/>
                <a:ea typeface="Times New Roman" charset="0"/>
                <a:cs typeface="Times New Roman" charset="0"/>
              </a:rPr>
              <a:t> tools: </a:t>
            </a:r>
            <a:r>
              <a:rPr lang="en-US" sz="1800" dirty="0" err="1">
                <a:solidFill>
                  <a:srgbClr val="000000"/>
                </a:solidFill>
                <a:latin typeface="Times New Roman" charset="0"/>
                <a:ea typeface="Times New Roman" charset="0"/>
                <a:cs typeface="Times New Roman" charset="0"/>
              </a:rPr>
              <a:t>GoogleDiggity</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BingDiggity</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BingLinkFromDomainDiggity</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CodeSearchDiggity</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DLPDiggity</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FlashDiggity</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MalwareDiggity</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PortScanDiggity</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SHODANDiggity</a:t>
            </a:r>
            <a:r>
              <a:rPr lang="en-US" sz="1800" dirty="0">
                <a:solidFill>
                  <a:srgbClr val="000000"/>
                </a:solidFill>
                <a:latin typeface="Times New Roman" charset="0"/>
                <a:ea typeface="Times New Roman" charset="0"/>
                <a:cs typeface="Times New Roman" charset="0"/>
              </a:rPr>
              <a:t>, </a:t>
            </a:r>
            <a:r>
              <a:rPr lang="en-US" sz="1800" dirty="0" err="1">
                <a:solidFill>
                  <a:srgbClr val="000000"/>
                </a:solidFill>
                <a:latin typeface="Times New Roman" charset="0"/>
                <a:ea typeface="Times New Roman" charset="0"/>
                <a:cs typeface="Times New Roman" charset="0"/>
              </a:rPr>
              <a:t>BingBinaryMalwareSearch</a:t>
            </a:r>
            <a:r>
              <a:rPr lang="en-US" sz="1800" dirty="0">
                <a:solidFill>
                  <a:srgbClr val="000000"/>
                </a:solidFill>
                <a:latin typeface="Times New Roman" charset="0"/>
                <a:ea typeface="Times New Roman" charset="0"/>
                <a:cs typeface="Times New Roman" charset="0"/>
              </a:rPr>
              <a:t> and </a:t>
            </a:r>
            <a:r>
              <a:rPr lang="en-US" sz="1800" dirty="0" err="1">
                <a:solidFill>
                  <a:srgbClr val="000000"/>
                </a:solidFill>
                <a:latin typeface="Times New Roman" charset="0"/>
                <a:ea typeface="Times New Roman" charset="0"/>
                <a:cs typeface="Times New Roman" charset="0"/>
              </a:rPr>
              <a:t>NotInMyBackYardDiggity</a:t>
            </a:r>
            <a:r>
              <a:rPr lang="en-US" sz="1800" dirty="0">
                <a:solidFill>
                  <a:srgbClr val="000000"/>
                </a:solidFill>
                <a:latin typeface="Times New Roman" charset="0"/>
                <a:ea typeface="Times New Roman" charset="0"/>
                <a:cs typeface="Times New Roman" charset="0"/>
              </a:rPr>
              <a:t>.</a:t>
            </a:r>
          </a:p>
          <a:p>
            <a:pPr lvl="1">
              <a:buFont typeface="Wingdings" charset="2"/>
              <a:buChar char="Ø"/>
            </a:pPr>
            <a:r>
              <a:rPr lang="en-US" sz="1800" dirty="0">
                <a:solidFill>
                  <a:srgbClr val="000000"/>
                </a:solidFill>
                <a:latin typeface="Times New Roman" charset="0"/>
                <a:ea typeface="Times New Roman" charset="0"/>
                <a:cs typeface="Times New Roman" charset="0"/>
              </a:rPr>
              <a:t>https://</a:t>
            </a:r>
            <a:r>
              <a:rPr lang="en-US" sz="1800" dirty="0" err="1">
                <a:solidFill>
                  <a:srgbClr val="000000"/>
                </a:solidFill>
                <a:latin typeface="Times New Roman" charset="0"/>
                <a:ea typeface="Times New Roman" charset="0"/>
                <a:cs typeface="Times New Roman" charset="0"/>
              </a:rPr>
              <a:t>resources.bishopfox.com</a:t>
            </a:r>
            <a:r>
              <a:rPr lang="en-US" sz="1800" dirty="0">
                <a:solidFill>
                  <a:srgbClr val="000000"/>
                </a:solidFill>
                <a:latin typeface="Times New Roman" charset="0"/>
                <a:ea typeface="Times New Roman" charset="0"/>
                <a:cs typeface="Times New Roman" charset="0"/>
              </a:rPr>
              <a:t>/resources/tools/google-hacking-</a:t>
            </a:r>
            <a:r>
              <a:rPr lang="en-US" sz="1800" dirty="0" err="1">
                <a:solidFill>
                  <a:srgbClr val="000000"/>
                </a:solidFill>
                <a:latin typeface="Times New Roman" charset="0"/>
                <a:ea typeface="Times New Roman" charset="0"/>
                <a:cs typeface="Times New Roman" charset="0"/>
              </a:rPr>
              <a:t>diggity</a:t>
            </a:r>
            <a:r>
              <a:rPr lang="en-US" sz="1800" dirty="0">
                <a:solidFill>
                  <a:srgbClr val="000000"/>
                </a:solidFill>
                <a:latin typeface="Times New Roman" charset="0"/>
                <a:ea typeface="Times New Roman" charset="0"/>
                <a:cs typeface="Times New Roman" charset="0"/>
              </a:rPr>
              <a:t>/google-hacking-history/</a:t>
            </a:r>
          </a:p>
          <a:p>
            <a:pPr marL="914400" lvl="2" indent="0">
              <a:buNone/>
            </a:pPr>
            <a:endParaRPr lang="en-US" sz="1400" dirty="0">
              <a:solidFill>
                <a:srgbClr val="000000"/>
              </a:solidFill>
              <a:latin typeface="Times New Roman" charset="0"/>
              <a:ea typeface="Times New Roman" charset="0"/>
              <a:cs typeface="Times New Roman" charset="0"/>
            </a:endParaRPr>
          </a:p>
        </p:txBody>
      </p:sp>
      <p:sp>
        <p:nvSpPr>
          <p:cNvPr id="7" name="object 7">
            <a:extLst>
              <a:ext uri="{FF2B5EF4-FFF2-40B4-BE49-F238E27FC236}">
                <a16:creationId xmlns:a16="http://schemas.microsoft.com/office/drawing/2014/main" id="{61D11544-B7FA-4514-A8F2-B793BD8428A5}"/>
              </a:ext>
            </a:extLst>
          </p:cNvPr>
          <p:cNvSpPr/>
          <p:nvPr/>
        </p:nvSpPr>
        <p:spPr>
          <a:xfrm>
            <a:off x="80707" y="5120857"/>
            <a:ext cx="3108480" cy="1655729"/>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6244B56F-28D1-45B0-81A6-42EDFD8A49C5}"/>
              </a:ext>
            </a:extLst>
          </p:cNvPr>
          <p:cNvSpPr/>
          <p:nvPr/>
        </p:nvSpPr>
        <p:spPr>
          <a:xfrm>
            <a:off x="6225762" y="1199678"/>
            <a:ext cx="2786804" cy="1093511"/>
          </a:xfrm>
          <a:prstGeom prst="rect">
            <a:avLst/>
          </a:prstGeom>
          <a:blipFill>
            <a:blip r:embed="rId3"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40C14856-03CA-4C5E-9962-2A7E7D956504}"/>
              </a:ext>
            </a:extLst>
          </p:cNvPr>
          <p:cNvSpPr/>
          <p:nvPr/>
        </p:nvSpPr>
        <p:spPr>
          <a:xfrm>
            <a:off x="3302720" y="5120857"/>
            <a:ext cx="2923042" cy="1655728"/>
          </a:xfrm>
          <a:prstGeom prst="rect">
            <a:avLst/>
          </a:prstGeom>
          <a:blipFill>
            <a:blip r:embed="rId4" cstate="print"/>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64C5E392-7F5E-4FBD-BCCC-20F9FA41853B}"/>
              </a:ext>
            </a:extLst>
          </p:cNvPr>
          <p:cNvSpPr/>
          <p:nvPr/>
        </p:nvSpPr>
        <p:spPr>
          <a:xfrm>
            <a:off x="6290886" y="5120857"/>
            <a:ext cx="2827509" cy="1685043"/>
          </a:xfrm>
          <a:prstGeom prst="rect">
            <a:avLst/>
          </a:prstGeom>
          <a:blipFill>
            <a:blip r:embed="rId5"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86701877-6343-41CA-9C9D-6B9B38C8D389}"/>
              </a:ext>
            </a:extLst>
          </p:cNvPr>
          <p:cNvSpPr/>
          <p:nvPr/>
        </p:nvSpPr>
        <p:spPr>
          <a:xfrm>
            <a:off x="6290885" y="2426098"/>
            <a:ext cx="2721681" cy="2540073"/>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85842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Google Cache &amp; </a:t>
            </a:r>
            <a:r>
              <a:rPr lang="en-US" sz="3600" dirty="0" err="1">
                <a:latin typeface="Times New Roman" charset="0"/>
                <a:ea typeface="Times New Roman" charset="0"/>
                <a:cs typeface="Times New Roman" charset="0"/>
              </a:rPr>
              <a:t>Wayback</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5399899" cy="5770582"/>
          </a:xfrm>
        </p:spPr>
        <p:txBody>
          <a:bodyPr vert="horz" lIns="91440" tIns="45720" rIns="91440" bIns="45720" rtlCol="0" anchor="t">
            <a:noAutofit/>
          </a:bodyPr>
          <a:lstStyle/>
          <a:p>
            <a:pPr indent="-285750">
              <a:buFont typeface="Wingdings" charset="2"/>
              <a:buChar char="Ø"/>
            </a:pPr>
            <a:r>
              <a:rPr lang="en-US" sz="1800" dirty="0" err="1">
                <a:solidFill>
                  <a:srgbClr val="000000"/>
                </a:solidFill>
                <a:latin typeface="Times New Roman" charset="0"/>
                <a:ea typeface="Times New Roman" charset="0"/>
                <a:cs typeface="Times New Roman" charset="0"/>
              </a:rPr>
              <a:t>WayBack</a:t>
            </a:r>
            <a:r>
              <a:rPr lang="en-US" sz="1800" dirty="0">
                <a:solidFill>
                  <a:srgbClr val="000000"/>
                </a:solidFill>
                <a:latin typeface="Times New Roman" charset="0"/>
                <a:ea typeface="Times New Roman" charset="0"/>
                <a:cs typeface="Times New Roman" charset="0"/>
              </a:rPr>
              <a:t> Machine</a:t>
            </a:r>
          </a:p>
          <a:p>
            <a:pPr lvl="1">
              <a:buFont typeface="Wingdings" charset="2"/>
              <a:buChar char="Ø"/>
            </a:pPr>
            <a:r>
              <a:rPr lang="en-US" sz="1800" dirty="0">
                <a:solidFill>
                  <a:srgbClr val="000000"/>
                </a:solidFill>
                <a:latin typeface="Times New Roman" charset="0"/>
                <a:ea typeface="Times New Roman" charset="0"/>
                <a:cs typeface="Times New Roman" charset="0"/>
                <a:hlinkClick r:id="rId2"/>
              </a:rPr>
              <a:t>https://archive.org/web</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r>
              <a:rPr lang="en-US" sz="1800" dirty="0" err="1">
                <a:solidFill>
                  <a:srgbClr val="000000"/>
                </a:solidFill>
                <a:latin typeface="Times New Roman" charset="0"/>
                <a:ea typeface="Times New Roman" charset="0"/>
                <a:cs typeface="Times New Roman" charset="0"/>
              </a:rPr>
              <a:t>Wayback</a:t>
            </a:r>
            <a:r>
              <a:rPr lang="en-US" sz="1800" dirty="0">
                <a:solidFill>
                  <a:srgbClr val="000000"/>
                </a:solidFill>
                <a:latin typeface="Times New Roman" charset="0"/>
                <a:ea typeface="Times New Roman" charset="0"/>
                <a:cs typeface="Times New Roman" charset="0"/>
              </a:rPr>
              <a:t> Machine is based on an index built by evaluating terms from hundreds of billions of links to the homepages of more than 350 million sites.  Search results are ranked by the number of captures in the </a:t>
            </a:r>
            <a:r>
              <a:rPr lang="en-US" sz="1800" dirty="0" err="1">
                <a:solidFill>
                  <a:srgbClr val="000000"/>
                </a:solidFill>
                <a:latin typeface="Times New Roman" charset="0"/>
                <a:ea typeface="Times New Roman" charset="0"/>
                <a:cs typeface="Times New Roman" charset="0"/>
              </a:rPr>
              <a:t>Wayback</a:t>
            </a:r>
            <a:r>
              <a:rPr lang="en-US" sz="1800" dirty="0">
                <a:solidFill>
                  <a:srgbClr val="000000"/>
                </a:solidFill>
                <a:latin typeface="Times New Roman" charset="0"/>
                <a:ea typeface="Times New Roman" charset="0"/>
                <a:cs typeface="Times New Roman" charset="0"/>
              </a:rPr>
              <a:t> and the number of relevant links to the site’s homepage</a:t>
            </a:r>
          </a:p>
          <a:p>
            <a:pPr>
              <a:buFont typeface="Wingdings" charset="2"/>
              <a:buChar char="Ø"/>
            </a:pPr>
            <a:r>
              <a:rPr lang="en-US" sz="1800" dirty="0">
                <a:solidFill>
                  <a:srgbClr val="000000"/>
                </a:solidFill>
                <a:latin typeface="Times New Roman" charset="0"/>
                <a:ea typeface="Times New Roman" charset="0"/>
                <a:cs typeface="Times New Roman" charset="0"/>
              </a:rPr>
              <a:t>Cached View</a:t>
            </a:r>
          </a:p>
          <a:p>
            <a:pPr lvl="1">
              <a:buFont typeface="Wingdings" charset="2"/>
              <a:buChar char="Ø"/>
            </a:pPr>
            <a:r>
              <a:rPr lang="en-US" sz="1800" dirty="0">
                <a:solidFill>
                  <a:srgbClr val="000000"/>
                </a:solidFill>
                <a:latin typeface="Times New Roman" charset="0"/>
                <a:ea typeface="Times New Roman" charset="0"/>
                <a:cs typeface="Times New Roman" charset="0"/>
                <a:hlinkClick r:id="rId3"/>
              </a:rPr>
              <a:t>http://cachedview.com</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r>
              <a:rPr lang="en-US" sz="1800" dirty="0">
                <a:solidFill>
                  <a:srgbClr val="000000"/>
                </a:solidFill>
                <a:latin typeface="Times New Roman" charset="0"/>
                <a:ea typeface="Times New Roman" charset="0"/>
                <a:cs typeface="Times New Roman" charset="0"/>
              </a:rPr>
              <a:t>Source for compiled Internet caching services</a:t>
            </a:r>
          </a:p>
          <a:p>
            <a:pPr>
              <a:buFont typeface="Wingdings" charset="2"/>
              <a:buChar char="Ø"/>
            </a:pPr>
            <a:r>
              <a:rPr lang="en-US" sz="1800" dirty="0">
                <a:solidFill>
                  <a:srgbClr val="000000"/>
                </a:solidFill>
                <a:latin typeface="Times New Roman" charset="0"/>
                <a:ea typeface="Times New Roman" charset="0"/>
                <a:cs typeface="Times New Roman" charset="0"/>
              </a:rPr>
              <a:t>Google Cache</a:t>
            </a:r>
          </a:p>
          <a:p>
            <a:pPr lvl="1">
              <a:buFont typeface="Wingdings" charset="2"/>
              <a:buChar char="Ø"/>
            </a:pPr>
            <a:r>
              <a:rPr lang="en-US" sz="1800" dirty="0">
                <a:solidFill>
                  <a:srgbClr val="000000"/>
                </a:solidFill>
                <a:latin typeface="Times New Roman" charset="0"/>
                <a:ea typeface="Times New Roman" charset="0"/>
                <a:cs typeface="Times New Roman" charset="0"/>
              </a:rPr>
              <a:t>Google takes a snapshot of each it examines and caches (stores) that version as a back-up.  The cached version is what Google uses to judge if a page is a good match for your query.</a:t>
            </a:r>
          </a:p>
          <a:p>
            <a:pPr lvl="1">
              <a:buFont typeface="Wingdings" charset="2"/>
              <a:buChar char="Ø"/>
            </a:pPr>
            <a:r>
              <a:rPr lang="en-US" sz="1800" dirty="0">
                <a:solidFill>
                  <a:srgbClr val="000000"/>
                </a:solidFill>
                <a:latin typeface="Times New Roman" charset="0"/>
                <a:ea typeface="Times New Roman" charset="0"/>
                <a:cs typeface="Times New Roman" charset="0"/>
              </a:rPr>
              <a:t>Cache: search operator</a:t>
            </a:r>
          </a:p>
          <a:p>
            <a:pPr lvl="2">
              <a:buFont typeface="Wingdings" charset="2"/>
              <a:buChar char="Ø"/>
            </a:pPr>
            <a:r>
              <a:rPr lang="en-US" sz="1800" dirty="0">
                <a:solidFill>
                  <a:srgbClr val="000000"/>
                </a:solidFill>
                <a:latin typeface="Times New Roman" charset="0"/>
                <a:ea typeface="Times New Roman" charset="0"/>
                <a:cs typeface="Times New Roman" charset="0"/>
              </a:rPr>
              <a:t>cache: </a:t>
            </a:r>
            <a:r>
              <a:rPr lang="en-US" sz="1800" dirty="0">
                <a:solidFill>
                  <a:srgbClr val="000000"/>
                </a:solidFill>
                <a:latin typeface="Times New Roman" charset="0"/>
                <a:ea typeface="Times New Roman" charset="0"/>
                <a:cs typeface="Times New Roman" charset="0"/>
                <a:hlinkClick r:id="rId4"/>
              </a:rPr>
              <a:t>www.pandemonia.com/flying/</a:t>
            </a: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000" dirty="0">
              <a:solidFill>
                <a:srgbClr val="000000"/>
              </a:solidFill>
              <a:latin typeface="Times New Roman" charset="0"/>
              <a:ea typeface="Times New Roman" charset="0"/>
              <a:cs typeface="Times New Roman" charset="0"/>
            </a:endParaRPr>
          </a:p>
          <a:p>
            <a:pPr marL="914400" lvl="2" indent="0">
              <a:buNone/>
            </a:pPr>
            <a:endParaRPr lang="en-US" sz="14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487EED9D-FF41-4472-980F-6269DA4CBD6B}"/>
              </a:ext>
            </a:extLst>
          </p:cNvPr>
          <p:cNvPicPr>
            <a:picLocks noChangeAspect="1"/>
          </p:cNvPicPr>
          <p:nvPr/>
        </p:nvPicPr>
        <p:blipFill>
          <a:blip r:embed="rId5"/>
          <a:stretch>
            <a:fillRect/>
          </a:stretch>
        </p:blipFill>
        <p:spPr>
          <a:xfrm>
            <a:off x="5658691" y="980962"/>
            <a:ext cx="3322608" cy="5809992"/>
          </a:xfrm>
          <a:prstGeom prst="rect">
            <a:avLst/>
          </a:prstGeom>
        </p:spPr>
      </p:pic>
    </p:spTree>
    <p:extLst>
      <p:ext uri="{BB962C8B-B14F-4D97-AF65-F5344CB8AC3E}">
        <p14:creationId xmlns:p14="http://schemas.microsoft.com/office/powerpoint/2010/main" val="1462033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Discover Scripts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1" y="857304"/>
            <a:ext cx="5399899"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Custom bash scripts used to automate various penetration testing task including recon, scanning, parsing, and creating malicious payloads and listeners with Metasploit.</a:t>
            </a:r>
          </a:p>
          <a:p>
            <a:pPr indent="-285750">
              <a:buFont typeface="Wingdings" charset="2"/>
              <a:buChar char="Ø"/>
            </a:pPr>
            <a:r>
              <a:rPr lang="en-US" sz="1800" dirty="0">
                <a:solidFill>
                  <a:srgbClr val="000000"/>
                </a:solidFill>
                <a:latin typeface="Times New Roman" charset="0"/>
                <a:ea typeface="Times New Roman" charset="0"/>
                <a:cs typeface="Times New Roman" charset="0"/>
              </a:rPr>
              <a:t>Written by Lee Baird</a:t>
            </a:r>
          </a:p>
          <a:p>
            <a:pPr indent="-285750">
              <a:buFont typeface="Wingdings" charset="2"/>
              <a:buChar char="Ø"/>
            </a:pPr>
            <a:r>
              <a:rPr lang="en-US" sz="1800" dirty="0">
                <a:solidFill>
                  <a:srgbClr val="000000"/>
                </a:solidFill>
                <a:latin typeface="Times New Roman" charset="0"/>
                <a:ea typeface="Times New Roman" charset="0"/>
                <a:cs typeface="Times New Roman" charset="0"/>
                <a:hlinkClick r:id="rId2"/>
              </a:rPr>
              <a:t>https://github.com/leebaird/discover</a:t>
            </a: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000" dirty="0">
              <a:solidFill>
                <a:srgbClr val="000000"/>
              </a:solidFill>
              <a:latin typeface="Times New Roman" charset="0"/>
              <a:ea typeface="Times New Roman" charset="0"/>
              <a:cs typeface="Times New Roman" charset="0"/>
            </a:endParaRPr>
          </a:p>
          <a:p>
            <a:pPr marL="914400" lvl="2" indent="0">
              <a:buNone/>
            </a:pPr>
            <a:endParaRPr lang="en-US" sz="1400" dirty="0">
              <a:solidFill>
                <a:srgbClr val="000000"/>
              </a:solidFill>
              <a:latin typeface="Times New Roman" charset="0"/>
              <a:ea typeface="Times New Roman" charset="0"/>
              <a:cs typeface="Times New Roman" charset="0"/>
            </a:endParaRPr>
          </a:p>
        </p:txBody>
      </p:sp>
      <p:pic>
        <p:nvPicPr>
          <p:cNvPr id="2050" name="Picture 2">
            <a:extLst>
              <a:ext uri="{FF2B5EF4-FFF2-40B4-BE49-F238E27FC236}">
                <a16:creationId xmlns:a16="http://schemas.microsoft.com/office/drawing/2014/main" id="{B5D70967-359B-455F-8C90-F5448F604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260" y="1148715"/>
            <a:ext cx="3569018" cy="536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164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20645" y="2070656"/>
            <a:ext cx="5702710" cy="553672"/>
          </a:xfrm>
        </p:spPr>
        <p:txBody>
          <a:bodyPr>
            <a:noAutofit/>
          </a:bodyPr>
          <a:lstStyle/>
          <a:p>
            <a:r>
              <a:rPr lang="en-US" sz="3600" dirty="0">
                <a:latin typeface="Times New Roman" charset="0"/>
                <a:ea typeface="Times New Roman" charset="0"/>
                <a:cs typeface="Times New Roman" charset="0"/>
              </a:rPr>
              <a:t>Questions?</a:t>
            </a:r>
            <a:endParaRPr lang="en-US" sz="1050" dirty="0">
              <a:latin typeface="Times New Roman" charset="0"/>
              <a:ea typeface="Times New Roman" charset="0"/>
              <a:cs typeface="Times New Roman" charset="0"/>
            </a:endParaRPr>
          </a:p>
        </p:txBody>
      </p:sp>
      <p:sp>
        <p:nvSpPr>
          <p:cNvPr id="2" name="TextBox 1"/>
          <p:cNvSpPr txBox="1"/>
          <p:nvPr/>
        </p:nvSpPr>
        <p:spPr>
          <a:xfrm>
            <a:off x="2866701" y="3282778"/>
            <a:ext cx="3428887" cy="1661993"/>
          </a:xfrm>
          <a:prstGeom prst="rect">
            <a:avLst/>
          </a:prstGeom>
          <a:noFill/>
        </p:spPr>
        <p:txBody>
          <a:bodyPr wrap="none" rtlCol="0" anchor="t">
            <a:spAutoFit/>
          </a:bodyPr>
          <a:lstStyle/>
          <a:p>
            <a:pPr algn="ctr"/>
            <a:r>
              <a:rPr lang="en-US" sz="3200" dirty="0">
                <a:latin typeface="Times New Roman" charset="0"/>
                <a:ea typeface="Times New Roman" charset="0"/>
                <a:cs typeface="Times New Roman" charset="0"/>
              </a:rPr>
              <a:t>Coming Next Week</a:t>
            </a:r>
          </a:p>
          <a:p>
            <a:pPr algn="ctr"/>
            <a:endParaRPr lang="en-US" sz="3200" dirty="0">
              <a:latin typeface="Times New Roman" charset="0"/>
              <a:ea typeface="Times New Roman" charset="0"/>
              <a:cs typeface="Times New Roman" charset="0"/>
            </a:endParaRPr>
          </a:p>
          <a:p>
            <a:pPr algn="ctr"/>
            <a:endParaRPr lang="en-US" sz="600" dirty="0">
              <a:latin typeface="Times New Roman" charset="0"/>
              <a:ea typeface="Times New Roman" charset="0"/>
              <a:cs typeface="Times New Roman" charset="0"/>
            </a:endParaRPr>
          </a:p>
          <a:p>
            <a:pPr algn="ctr"/>
            <a:r>
              <a:rPr lang="en-US" sz="3200" dirty="0">
                <a:solidFill>
                  <a:srgbClr val="000000"/>
                </a:solidFill>
                <a:latin typeface="Times New Roman" charset="0"/>
                <a:ea typeface="Times New Roman" charset="0"/>
                <a:cs typeface="Times New Roman" charset="0"/>
              </a:rPr>
              <a:t>Network Scanning</a:t>
            </a:r>
          </a:p>
        </p:txBody>
      </p:sp>
    </p:spTree>
    <p:extLst>
      <p:ext uri="{BB962C8B-B14F-4D97-AF65-F5344CB8AC3E}">
        <p14:creationId xmlns:p14="http://schemas.microsoft.com/office/powerpoint/2010/main" val="4998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Anonymity &amp; Attribution</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Cyber reconnaissance can make or break an operation</a:t>
            </a:r>
          </a:p>
          <a:p>
            <a:pPr lvl="1">
              <a:buFont typeface="Wingdings" charset="2"/>
              <a:buChar char="Ø"/>
            </a:pPr>
            <a:r>
              <a:rPr lang="en-US" sz="1800" dirty="0">
                <a:solidFill>
                  <a:srgbClr val="000000"/>
                </a:solidFill>
                <a:latin typeface="Times New Roman" charset="0"/>
                <a:ea typeface="Times New Roman" charset="0"/>
                <a:cs typeface="Times New Roman" charset="0"/>
              </a:rPr>
              <a:t>De-anonymization is a serious business</a:t>
            </a:r>
          </a:p>
          <a:p>
            <a:pPr lvl="1">
              <a:buFont typeface="Wingdings" charset="2"/>
              <a:buChar char="Ø"/>
            </a:pPr>
            <a:r>
              <a:rPr lang="en-US" sz="1800" dirty="0">
                <a:solidFill>
                  <a:srgbClr val="000000"/>
                </a:solidFill>
                <a:latin typeface="Times New Roman" charset="0"/>
                <a:ea typeface="Times New Roman" charset="0"/>
                <a:cs typeface="Times New Roman" charset="0"/>
              </a:rPr>
              <a:t>Cyber actors are looking for you too!</a:t>
            </a:r>
          </a:p>
          <a:p>
            <a:pPr>
              <a:buFont typeface="Wingdings" charset="2"/>
              <a:buChar char="Ø"/>
            </a:pPr>
            <a:r>
              <a:rPr lang="en-US" sz="1800" dirty="0">
                <a:solidFill>
                  <a:srgbClr val="000000"/>
                </a:solidFill>
                <a:latin typeface="Times New Roman" charset="0"/>
                <a:ea typeface="Times New Roman" charset="0"/>
                <a:cs typeface="Times New Roman" charset="0"/>
              </a:rPr>
              <a:t>People are creatures of habit</a:t>
            </a:r>
          </a:p>
          <a:p>
            <a:pPr lvl="1">
              <a:buFont typeface="Wingdings" charset="2"/>
              <a:buChar char="Ø"/>
            </a:pPr>
            <a:r>
              <a:rPr lang="en-US" sz="1800" dirty="0">
                <a:solidFill>
                  <a:srgbClr val="000000"/>
                </a:solidFill>
                <a:latin typeface="Times New Roman" charset="0"/>
                <a:ea typeface="Times New Roman" charset="0"/>
                <a:cs typeface="Times New Roman" charset="0"/>
              </a:rPr>
              <a:t>We fail to follow security protocols</a:t>
            </a:r>
          </a:p>
          <a:p>
            <a:pPr lvl="1">
              <a:buFont typeface="Wingdings" charset="2"/>
              <a:buChar char="Ø"/>
            </a:pPr>
            <a:r>
              <a:rPr lang="en-US" sz="1800" dirty="0">
                <a:solidFill>
                  <a:srgbClr val="000000"/>
                </a:solidFill>
                <a:latin typeface="Times New Roman" charset="0"/>
                <a:ea typeface="Times New Roman" charset="0"/>
                <a:cs typeface="Times New Roman" charset="0"/>
              </a:rPr>
              <a:t>We are all lazy at one point or another</a:t>
            </a:r>
          </a:p>
          <a:p>
            <a:pPr>
              <a:buFont typeface="Wingdings" charset="2"/>
              <a:buChar char="Ø"/>
            </a:pPr>
            <a:r>
              <a:rPr lang="en-US" sz="1800" dirty="0">
                <a:solidFill>
                  <a:srgbClr val="000000"/>
                </a:solidFill>
                <a:latin typeface="Times New Roman" charset="0"/>
                <a:ea typeface="Times New Roman" charset="0"/>
                <a:cs typeface="Times New Roman" charset="0"/>
              </a:rPr>
              <a:t>Links and Patterns</a:t>
            </a:r>
          </a:p>
          <a:p>
            <a:pPr lvl="1">
              <a:buFont typeface="Wingdings" charset="2"/>
              <a:buChar char="Ø"/>
            </a:pPr>
            <a:r>
              <a:rPr lang="en-US" sz="1800" dirty="0">
                <a:solidFill>
                  <a:srgbClr val="000000"/>
                </a:solidFill>
                <a:latin typeface="Times New Roman" charset="0"/>
                <a:ea typeface="Times New Roman" charset="0"/>
                <a:cs typeface="Times New Roman" charset="0"/>
              </a:rPr>
              <a:t>Times, Dates, Frequency</a:t>
            </a:r>
          </a:p>
          <a:p>
            <a:pPr lvl="1">
              <a:buFont typeface="Wingdings" charset="2"/>
              <a:buChar char="Ø"/>
            </a:pPr>
            <a:r>
              <a:rPr lang="en-US" sz="1800" dirty="0">
                <a:solidFill>
                  <a:srgbClr val="000000"/>
                </a:solidFill>
                <a:latin typeface="Times New Roman" charset="0"/>
                <a:ea typeface="Times New Roman" charset="0"/>
                <a:cs typeface="Times New Roman" charset="0"/>
              </a:rPr>
              <a:t>Action patterns</a:t>
            </a:r>
          </a:p>
          <a:p>
            <a:pPr lvl="1">
              <a:buFont typeface="Wingdings" charset="2"/>
              <a:buChar char="Ø"/>
            </a:pPr>
            <a:r>
              <a:rPr lang="en-US" sz="1800" dirty="0">
                <a:solidFill>
                  <a:srgbClr val="000000"/>
                </a:solidFill>
                <a:latin typeface="Times New Roman" charset="0"/>
                <a:ea typeface="Times New Roman" charset="0"/>
                <a:cs typeface="Times New Roman" charset="0"/>
              </a:rPr>
              <a:t>Patterns of life</a:t>
            </a:r>
          </a:p>
          <a:p>
            <a:pPr>
              <a:buFont typeface="Wingdings" charset="2"/>
              <a:buChar char="Ø"/>
            </a:pPr>
            <a:r>
              <a:rPr lang="en-US" sz="1800" dirty="0">
                <a:solidFill>
                  <a:srgbClr val="000000"/>
                </a:solidFill>
                <a:latin typeface="Times New Roman" charset="0"/>
                <a:ea typeface="Times New Roman" charset="0"/>
                <a:cs typeface="Times New Roman" charset="0"/>
              </a:rPr>
              <a:t>“Ripples in a Pond”</a:t>
            </a:r>
          </a:p>
          <a:p>
            <a:pPr lvl="1">
              <a:buFont typeface="Wingdings" charset="2"/>
              <a:buChar char="Ø"/>
            </a:pPr>
            <a:r>
              <a:rPr lang="en-US" sz="1800" dirty="0">
                <a:solidFill>
                  <a:srgbClr val="000000"/>
                </a:solidFill>
                <a:latin typeface="Times New Roman" charset="0"/>
                <a:ea typeface="Times New Roman" charset="0"/>
                <a:cs typeface="Times New Roman" charset="0"/>
              </a:rPr>
              <a:t>Everyone makes them no matter how careful they are in their actions</a:t>
            </a:r>
          </a:p>
          <a:p>
            <a:pPr lvl="1">
              <a:buFont typeface="Wingdings" charset="2"/>
              <a:buChar char="Ø"/>
            </a:pPr>
            <a:r>
              <a:rPr lang="en-US" sz="1800" dirty="0">
                <a:solidFill>
                  <a:srgbClr val="000000"/>
                </a:solidFill>
                <a:latin typeface="Times New Roman" charset="0"/>
                <a:ea typeface="Times New Roman" charset="0"/>
                <a:cs typeface="Times New Roman" charset="0"/>
              </a:rPr>
              <a:t>The absence of ripples is more telling than the ripples themselves</a:t>
            </a:r>
          </a:p>
          <a:p>
            <a:pPr lvl="1">
              <a:buFont typeface="Wingdings" charset="2"/>
              <a:buChar char="Ø"/>
            </a:pPr>
            <a:r>
              <a:rPr lang="en-US" sz="1800" dirty="0">
                <a:solidFill>
                  <a:srgbClr val="000000"/>
                </a:solidFill>
                <a:latin typeface="Times New Roman" charset="0"/>
                <a:ea typeface="Times New Roman" charset="0"/>
                <a:cs typeface="Times New Roman" charset="0"/>
              </a:rPr>
              <a:t>Linking the absence of ripples to an alternate set of ripples is the solution!</a:t>
            </a: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79622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Sock Puppets</a:t>
            </a:r>
            <a:endParaRPr lang="en-US" sz="1800" dirty="0">
              <a:solidFill>
                <a:srgbClr val="FF0000"/>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Online Fake Persona</a:t>
            </a:r>
          </a:p>
          <a:p>
            <a:pPr>
              <a:buFont typeface="Wingdings" charset="2"/>
              <a:buChar char="Ø"/>
            </a:pPr>
            <a:r>
              <a:rPr lang="en-US" sz="1800" dirty="0">
                <a:solidFill>
                  <a:srgbClr val="000000"/>
                </a:solidFill>
                <a:latin typeface="Times New Roman" charset="0"/>
                <a:ea typeface="Times New Roman" charset="0"/>
                <a:cs typeface="Times New Roman" charset="0"/>
              </a:rPr>
              <a:t>Persona Depth and Breadth is Important</a:t>
            </a:r>
          </a:p>
          <a:p>
            <a:pPr lvl="1">
              <a:buFont typeface="Wingdings" charset="2"/>
              <a:buChar char="Ø"/>
            </a:pPr>
            <a:r>
              <a:rPr lang="en-US" sz="1800" dirty="0">
                <a:solidFill>
                  <a:srgbClr val="000000"/>
                </a:solidFill>
                <a:latin typeface="Times New Roman" charset="0"/>
                <a:ea typeface="Times New Roman" charset="0"/>
                <a:cs typeface="Times New Roman" charset="0"/>
              </a:rPr>
              <a:t>Prepaid Credit Cards</a:t>
            </a:r>
          </a:p>
          <a:p>
            <a:pPr lvl="1">
              <a:buFont typeface="Wingdings" charset="2"/>
              <a:buChar char="Ø"/>
            </a:pPr>
            <a:r>
              <a:rPr lang="en-US" sz="1800" dirty="0">
                <a:solidFill>
                  <a:srgbClr val="000000"/>
                </a:solidFill>
                <a:latin typeface="Times New Roman" charset="0"/>
                <a:ea typeface="Times New Roman" charset="0"/>
                <a:cs typeface="Times New Roman" charset="0"/>
              </a:rPr>
              <a:t>Prepaid Phones</a:t>
            </a:r>
          </a:p>
          <a:p>
            <a:pPr lvl="1">
              <a:buFont typeface="Wingdings" charset="2"/>
              <a:buChar char="Ø"/>
            </a:pPr>
            <a:r>
              <a:rPr lang="en-US" sz="1800" dirty="0">
                <a:solidFill>
                  <a:srgbClr val="000000"/>
                </a:solidFill>
                <a:latin typeface="Times New Roman" charset="0"/>
                <a:ea typeface="Times New Roman" charset="0"/>
                <a:cs typeface="Times New Roman" charset="0"/>
              </a:rPr>
              <a:t>Home Addresses</a:t>
            </a:r>
          </a:p>
          <a:p>
            <a:pPr lvl="1">
              <a:buFont typeface="Wingdings" charset="2"/>
              <a:buChar char="Ø"/>
            </a:pPr>
            <a:r>
              <a:rPr lang="en-US" sz="1800" dirty="0">
                <a:solidFill>
                  <a:srgbClr val="000000"/>
                </a:solidFill>
                <a:latin typeface="Times New Roman" charset="0"/>
                <a:ea typeface="Times New Roman" charset="0"/>
                <a:cs typeface="Times New Roman" charset="0"/>
              </a:rPr>
              <a:t>Know your local news and weather</a:t>
            </a:r>
          </a:p>
          <a:p>
            <a:pPr lvl="1">
              <a:buFont typeface="Wingdings" charset="2"/>
              <a:buChar char="Ø"/>
            </a:pPr>
            <a:r>
              <a:rPr lang="en-US" sz="1800" dirty="0">
                <a:solidFill>
                  <a:srgbClr val="000000"/>
                </a:solidFill>
                <a:latin typeface="Times New Roman" charset="0"/>
                <a:ea typeface="Times New Roman" charset="0"/>
                <a:cs typeface="Times New Roman" charset="0"/>
              </a:rPr>
              <a:t>Lifetime of details</a:t>
            </a:r>
          </a:p>
          <a:p>
            <a:pPr lvl="2">
              <a:buFont typeface="Wingdings" charset="2"/>
              <a:buChar char="Ø"/>
            </a:pPr>
            <a:r>
              <a:rPr lang="en-US" sz="1800" dirty="0">
                <a:solidFill>
                  <a:srgbClr val="000000"/>
                </a:solidFill>
                <a:latin typeface="Times New Roman" charset="0"/>
                <a:ea typeface="Times New Roman" charset="0"/>
                <a:cs typeface="Times New Roman" charset="0"/>
              </a:rPr>
              <a:t>Biographical Data</a:t>
            </a:r>
          </a:p>
          <a:p>
            <a:pPr lvl="2">
              <a:buFont typeface="Wingdings" charset="2"/>
              <a:buChar char="Ø"/>
            </a:pPr>
            <a:r>
              <a:rPr lang="en-US" sz="1800" dirty="0">
                <a:solidFill>
                  <a:srgbClr val="000000"/>
                </a:solidFill>
                <a:latin typeface="Times New Roman" charset="0"/>
                <a:ea typeface="Times New Roman" charset="0"/>
                <a:cs typeface="Times New Roman" charset="0"/>
              </a:rPr>
              <a:t>Likes &amp; Dislikes</a:t>
            </a:r>
          </a:p>
          <a:p>
            <a:pPr lvl="2">
              <a:buFont typeface="Wingdings" charset="2"/>
              <a:buChar char="Ø"/>
            </a:pPr>
            <a:r>
              <a:rPr lang="en-US" sz="1800" dirty="0">
                <a:solidFill>
                  <a:srgbClr val="000000"/>
                </a:solidFill>
                <a:latin typeface="Times New Roman" charset="0"/>
                <a:ea typeface="Times New Roman" charset="0"/>
                <a:cs typeface="Times New Roman" charset="0"/>
              </a:rPr>
              <a:t>Schools, Teachers, &amp; Staff</a:t>
            </a:r>
          </a:p>
          <a:p>
            <a:pPr lvl="2">
              <a:buFont typeface="Wingdings" charset="2"/>
              <a:buChar char="Ø"/>
            </a:pPr>
            <a:r>
              <a:rPr lang="en-US" sz="1800" dirty="0">
                <a:solidFill>
                  <a:srgbClr val="000000"/>
                </a:solidFill>
                <a:latin typeface="Times New Roman" charset="0"/>
                <a:ea typeface="Times New Roman" charset="0"/>
                <a:cs typeface="Times New Roman" charset="0"/>
              </a:rPr>
              <a:t>Friends, Co-Workers and Associates</a:t>
            </a:r>
          </a:p>
          <a:p>
            <a:pPr lvl="2">
              <a:buFont typeface="Wingdings" charset="2"/>
              <a:buChar char="Ø"/>
            </a:pPr>
            <a:r>
              <a:rPr lang="en-US" sz="1800" dirty="0">
                <a:solidFill>
                  <a:srgbClr val="000000"/>
                </a:solidFill>
                <a:latin typeface="Times New Roman" charset="0"/>
                <a:ea typeface="Times New Roman" charset="0"/>
                <a:cs typeface="Times New Roman" charset="0"/>
              </a:rPr>
              <a:t>Parents and Grandparents</a:t>
            </a:r>
          </a:p>
          <a:p>
            <a:pPr lvl="2">
              <a:buFont typeface="Wingdings" charset="2"/>
              <a:buChar char="Ø"/>
            </a:pPr>
            <a:r>
              <a:rPr lang="en-US" sz="1800" dirty="0">
                <a:solidFill>
                  <a:srgbClr val="000000"/>
                </a:solidFill>
                <a:latin typeface="Times New Roman" charset="0"/>
                <a:ea typeface="Times New Roman" charset="0"/>
                <a:cs typeface="Times New Roman" charset="0"/>
              </a:rPr>
              <a:t>Children</a:t>
            </a:r>
          </a:p>
          <a:p>
            <a:pPr>
              <a:buFont typeface="Wingdings" charset="2"/>
              <a:buChar char="Ø"/>
            </a:pPr>
            <a:r>
              <a:rPr lang="en-US" sz="1800" dirty="0">
                <a:solidFill>
                  <a:srgbClr val="000000"/>
                </a:solidFill>
                <a:latin typeface="Times New Roman" charset="0"/>
                <a:ea typeface="Times New Roman" charset="0"/>
                <a:cs typeface="Times New Roman" charset="0"/>
              </a:rPr>
              <a:t>Create Overt Footprints</a:t>
            </a:r>
          </a:p>
          <a:p>
            <a:pPr lvl="1">
              <a:buFont typeface="Wingdings" charset="2"/>
              <a:buChar char="Ø"/>
            </a:pPr>
            <a:r>
              <a:rPr lang="en-US" sz="1800" dirty="0">
                <a:solidFill>
                  <a:srgbClr val="000000"/>
                </a:solidFill>
                <a:latin typeface="Times New Roman" charset="0"/>
                <a:ea typeface="Times New Roman" charset="0"/>
                <a:cs typeface="Times New Roman" charset="0"/>
              </a:rPr>
              <a:t>Be found online (listyourself.net)</a:t>
            </a:r>
          </a:p>
          <a:p>
            <a:pPr lvl="1">
              <a:buFont typeface="Wingdings" charset="2"/>
              <a:buChar char="Ø"/>
            </a:pPr>
            <a:r>
              <a:rPr lang="en-US" sz="1800" dirty="0">
                <a:solidFill>
                  <a:srgbClr val="000000"/>
                </a:solidFill>
                <a:latin typeface="Times New Roman" charset="0"/>
                <a:ea typeface="Times New Roman" charset="0"/>
                <a:cs typeface="Times New Roman" charset="0"/>
              </a:rPr>
              <a:t>Phone numbers &amp; email addresses</a:t>
            </a:r>
          </a:p>
          <a:p>
            <a:pPr lvl="1">
              <a:buFont typeface="Wingdings" charset="2"/>
              <a:buChar char="Ø"/>
            </a:pPr>
            <a:r>
              <a:rPr lang="en-US" sz="1800" dirty="0">
                <a:solidFill>
                  <a:srgbClr val="000000"/>
                </a:solidFill>
                <a:latin typeface="Times New Roman" charset="0"/>
                <a:ea typeface="Times New Roman" charset="0"/>
                <a:cs typeface="Times New Roman" charset="0"/>
              </a:rPr>
              <a:t>Social media Accounts</a:t>
            </a:r>
          </a:p>
          <a:p>
            <a:pPr lvl="1">
              <a:buFont typeface="Wingdings" charset="2"/>
              <a:buChar char="Ø"/>
            </a:pPr>
            <a:r>
              <a:rPr lang="en-US" sz="1800" dirty="0">
                <a:solidFill>
                  <a:srgbClr val="000000"/>
                </a:solidFill>
                <a:latin typeface="Times New Roman" charset="0"/>
                <a:ea typeface="Times New Roman" charset="0"/>
                <a:cs typeface="Times New Roman" charset="0"/>
              </a:rPr>
              <a:t>Create Associations</a:t>
            </a: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sp>
        <p:nvSpPr>
          <p:cNvPr id="5" name="object 6">
            <a:extLst>
              <a:ext uri="{FF2B5EF4-FFF2-40B4-BE49-F238E27FC236}">
                <a16:creationId xmlns:a16="http://schemas.microsoft.com/office/drawing/2014/main" id="{DEC26DE0-7F48-4724-A82E-94E8682A1B8F}"/>
              </a:ext>
            </a:extLst>
          </p:cNvPr>
          <p:cNvSpPr/>
          <p:nvPr/>
        </p:nvSpPr>
        <p:spPr>
          <a:xfrm>
            <a:off x="4914987" y="1024136"/>
            <a:ext cx="1900846" cy="1444989"/>
          </a:xfrm>
          <a:prstGeom prst="rect">
            <a:avLst/>
          </a:prstGeom>
          <a:blipFill>
            <a:blip r:embed="rId2"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8039293A-1278-480F-A36B-A38957D12D47}"/>
              </a:ext>
            </a:extLst>
          </p:cNvPr>
          <p:cNvSpPr/>
          <p:nvPr/>
        </p:nvSpPr>
        <p:spPr>
          <a:xfrm>
            <a:off x="7019109" y="1021938"/>
            <a:ext cx="1920630" cy="1444988"/>
          </a:xfrm>
          <a:prstGeom prst="rect">
            <a:avLst/>
          </a:prstGeom>
          <a:blipFill>
            <a:blip r:embed="rId3" cstate="print"/>
            <a:stretch>
              <a:fillRect/>
            </a:stretch>
          </a:blipFill>
        </p:spPr>
        <p:txBody>
          <a:bodyPr wrap="square" lIns="0" tIns="0" rIns="0" bIns="0" rtlCol="0"/>
          <a:lstStyle/>
          <a:p>
            <a:endParaRPr/>
          </a:p>
        </p:txBody>
      </p:sp>
      <p:sp>
        <p:nvSpPr>
          <p:cNvPr id="8" name="object 10">
            <a:extLst>
              <a:ext uri="{FF2B5EF4-FFF2-40B4-BE49-F238E27FC236}">
                <a16:creationId xmlns:a16="http://schemas.microsoft.com/office/drawing/2014/main" id="{F6FFAC70-5094-4D50-9620-D80FD0A48AF5}"/>
              </a:ext>
            </a:extLst>
          </p:cNvPr>
          <p:cNvSpPr/>
          <p:nvPr/>
        </p:nvSpPr>
        <p:spPr>
          <a:xfrm>
            <a:off x="4914987" y="2577379"/>
            <a:ext cx="1900846" cy="1347885"/>
          </a:xfrm>
          <a:prstGeom prst="rect">
            <a:avLst/>
          </a:prstGeom>
          <a:blipFill>
            <a:blip r:embed="rId4" cstate="print"/>
            <a:stretch>
              <a:fillRect/>
            </a:stretch>
          </a:blipFill>
        </p:spPr>
        <p:txBody>
          <a:bodyPr wrap="square" lIns="0" tIns="0" rIns="0" bIns="0" rtlCol="0"/>
          <a:lstStyle/>
          <a:p>
            <a:endParaRPr/>
          </a:p>
        </p:txBody>
      </p:sp>
      <p:sp>
        <p:nvSpPr>
          <p:cNvPr id="9" name="object 12">
            <a:extLst>
              <a:ext uri="{FF2B5EF4-FFF2-40B4-BE49-F238E27FC236}">
                <a16:creationId xmlns:a16="http://schemas.microsoft.com/office/drawing/2014/main" id="{6BC41606-1F49-4281-BB09-55D97303454D}"/>
              </a:ext>
            </a:extLst>
          </p:cNvPr>
          <p:cNvSpPr/>
          <p:nvPr/>
        </p:nvSpPr>
        <p:spPr>
          <a:xfrm>
            <a:off x="7019109" y="2577377"/>
            <a:ext cx="1920630" cy="1347365"/>
          </a:xfrm>
          <a:prstGeom prst="rect">
            <a:avLst/>
          </a:prstGeom>
          <a:blipFill>
            <a:blip r:embed="rId5" cstate="print"/>
            <a:stretch>
              <a:fillRect/>
            </a:stretch>
          </a:blipFill>
        </p:spPr>
        <p:txBody>
          <a:bodyPr wrap="square" lIns="0" tIns="0" rIns="0" bIns="0" rtlCol="0"/>
          <a:lstStyle/>
          <a:p>
            <a:endParaRPr/>
          </a:p>
        </p:txBody>
      </p:sp>
      <p:sp>
        <p:nvSpPr>
          <p:cNvPr id="10" name="object 14">
            <a:extLst>
              <a:ext uri="{FF2B5EF4-FFF2-40B4-BE49-F238E27FC236}">
                <a16:creationId xmlns:a16="http://schemas.microsoft.com/office/drawing/2014/main" id="{2432C668-DC1C-4CF1-8580-7B9E77C6A419}"/>
              </a:ext>
            </a:extLst>
          </p:cNvPr>
          <p:cNvSpPr/>
          <p:nvPr/>
        </p:nvSpPr>
        <p:spPr>
          <a:xfrm>
            <a:off x="7384789" y="4027221"/>
            <a:ext cx="1554950" cy="1031471"/>
          </a:xfrm>
          <a:prstGeom prst="rect">
            <a:avLst/>
          </a:prstGeom>
          <a:blipFill>
            <a:blip r:embed="rId6" cstate="print"/>
            <a:stretch>
              <a:fillRect/>
            </a:stretch>
          </a:blipFill>
        </p:spPr>
        <p:txBody>
          <a:bodyPr wrap="square" lIns="0" tIns="0" rIns="0" bIns="0" rtlCol="0"/>
          <a:lstStyle/>
          <a:p>
            <a:endParaRPr/>
          </a:p>
        </p:txBody>
      </p:sp>
      <p:sp>
        <p:nvSpPr>
          <p:cNvPr id="11" name="object 16">
            <a:extLst>
              <a:ext uri="{FF2B5EF4-FFF2-40B4-BE49-F238E27FC236}">
                <a16:creationId xmlns:a16="http://schemas.microsoft.com/office/drawing/2014/main" id="{E09A0B92-719F-46D4-AA40-D8422B26E223}"/>
              </a:ext>
            </a:extLst>
          </p:cNvPr>
          <p:cNvSpPr/>
          <p:nvPr/>
        </p:nvSpPr>
        <p:spPr>
          <a:xfrm>
            <a:off x="4914987" y="4027741"/>
            <a:ext cx="2462152" cy="1021578"/>
          </a:xfrm>
          <a:prstGeom prst="rect">
            <a:avLst/>
          </a:prstGeom>
          <a:blipFill>
            <a:blip r:embed="rId7" cstate="print"/>
            <a:stretch>
              <a:fillRect/>
            </a:stretch>
          </a:blipFill>
        </p:spPr>
        <p:txBody>
          <a:bodyPr wrap="square" lIns="0" tIns="0" rIns="0" bIns="0" rtlCol="0"/>
          <a:lstStyle/>
          <a:p>
            <a:endParaRPr/>
          </a:p>
        </p:txBody>
      </p:sp>
      <p:sp>
        <p:nvSpPr>
          <p:cNvPr id="12" name="object 18">
            <a:extLst>
              <a:ext uri="{FF2B5EF4-FFF2-40B4-BE49-F238E27FC236}">
                <a16:creationId xmlns:a16="http://schemas.microsoft.com/office/drawing/2014/main" id="{5FC3876F-7E56-41B5-88C6-387C50B1DD86}"/>
              </a:ext>
            </a:extLst>
          </p:cNvPr>
          <p:cNvSpPr/>
          <p:nvPr/>
        </p:nvSpPr>
        <p:spPr>
          <a:xfrm>
            <a:off x="6040792" y="5128030"/>
            <a:ext cx="2898947" cy="848359"/>
          </a:xfrm>
          <a:prstGeom prst="rect">
            <a:avLst/>
          </a:prstGeom>
          <a:blipFill>
            <a:blip r:embed="rId8" cstate="print"/>
            <a:stretch>
              <a:fillRect/>
            </a:stretch>
          </a:blipFill>
        </p:spPr>
        <p:txBody>
          <a:bodyPr wrap="square" lIns="0" tIns="0" rIns="0" bIns="0" rtlCol="0"/>
          <a:lstStyle/>
          <a:p>
            <a:endParaRPr/>
          </a:p>
        </p:txBody>
      </p:sp>
      <p:sp>
        <p:nvSpPr>
          <p:cNvPr id="13" name="object 20">
            <a:extLst>
              <a:ext uri="{FF2B5EF4-FFF2-40B4-BE49-F238E27FC236}">
                <a16:creationId xmlns:a16="http://schemas.microsoft.com/office/drawing/2014/main" id="{8D4EDAA3-8340-4FE4-9F71-4E926ED3A847}"/>
              </a:ext>
            </a:extLst>
          </p:cNvPr>
          <p:cNvSpPr/>
          <p:nvPr/>
        </p:nvSpPr>
        <p:spPr>
          <a:xfrm>
            <a:off x="4914987" y="5114695"/>
            <a:ext cx="1077332" cy="875029"/>
          </a:xfrm>
          <a:prstGeom prst="rect">
            <a:avLst/>
          </a:prstGeom>
          <a:blipFill>
            <a:blip r:embed="rId9" cstate="print"/>
            <a:stretch>
              <a:fillRect/>
            </a:stretch>
          </a:blipFill>
        </p:spPr>
        <p:txBody>
          <a:bodyPr wrap="square" lIns="0" tIns="0" rIns="0" bIns="0" rtlCol="0"/>
          <a:lstStyle/>
          <a:p>
            <a:endParaRPr/>
          </a:p>
        </p:txBody>
      </p:sp>
      <p:sp>
        <p:nvSpPr>
          <p:cNvPr id="14" name="object 22">
            <a:extLst>
              <a:ext uri="{FF2B5EF4-FFF2-40B4-BE49-F238E27FC236}">
                <a16:creationId xmlns:a16="http://schemas.microsoft.com/office/drawing/2014/main" id="{5C4D7244-8453-48A8-91CA-9610A3BEEB7B}"/>
              </a:ext>
            </a:extLst>
          </p:cNvPr>
          <p:cNvSpPr/>
          <p:nvPr/>
        </p:nvSpPr>
        <p:spPr>
          <a:xfrm>
            <a:off x="4914987" y="6078867"/>
            <a:ext cx="554869" cy="675725"/>
          </a:xfrm>
          <a:prstGeom prst="rect">
            <a:avLst/>
          </a:prstGeom>
          <a:blipFill>
            <a:blip r:embed="rId10" cstate="print"/>
            <a:stretch>
              <a:fillRect/>
            </a:stretch>
          </a:blipFill>
        </p:spPr>
        <p:txBody>
          <a:bodyPr wrap="square" lIns="0" tIns="0" rIns="0" bIns="0" rtlCol="0"/>
          <a:lstStyle/>
          <a:p>
            <a:endParaRPr/>
          </a:p>
        </p:txBody>
      </p:sp>
      <p:sp>
        <p:nvSpPr>
          <p:cNvPr id="15" name="object 24">
            <a:extLst>
              <a:ext uri="{FF2B5EF4-FFF2-40B4-BE49-F238E27FC236}">
                <a16:creationId xmlns:a16="http://schemas.microsoft.com/office/drawing/2014/main" id="{D080B594-1E59-42F0-ABEC-88A47DA87E2A}"/>
              </a:ext>
            </a:extLst>
          </p:cNvPr>
          <p:cNvSpPr/>
          <p:nvPr/>
        </p:nvSpPr>
        <p:spPr>
          <a:xfrm>
            <a:off x="5515749" y="6078867"/>
            <a:ext cx="1398856" cy="663629"/>
          </a:xfrm>
          <a:prstGeom prst="rect">
            <a:avLst/>
          </a:prstGeom>
          <a:blipFill>
            <a:blip r:embed="rId11" cstate="print"/>
            <a:stretch>
              <a:fillRect/>
            </a:stretch>
          </a:blipFill>
        </p:spPr>
        <p:txBody>
          <a:bodyPr wrap="square" lIns="0" tIns="0" rIns="0" bIns="0" rtlCol="0"/>
          <a:lstStyle/>
          <a:p>
            <a:endParaRPr/>
          </a:p>
        </p:txBody>
      </p:sp>
      <p:sp>
        <p:nvSpPr>
          <p:cNvPr id="16" name="object 26">
            <a:extLst>
              <a:ext uri="{FF2B5EF4-FFF2-40B4-BE49-F238E27FC236}">
                <a16:creationId xmlns:a16="http://schemas.microsoft.com/office/drawing/2014/main" id="{2F1C854E-1CF0-4C19-8C0E-B7806A97FF18}"/>
              </a:ext>
            </a:extLst>
          </p:cNvPr>
          <p:cNvSpPr/>
          <p:nvPr/>
        </p:nvSpPr>
        <p:spPr>
          <a:xfrm>
            <a:off x="6914606" y="6113344"/>
            <a:ext cx="2025133" cy="605627"/>
          </a:xfrm>
          <a:prstGeom prst="rect">
            <a:avLst/>
          </a:prstGeom>
          <a:blipFill>
            <a:blip r:embed="rId1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1586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Anonymization is Hard</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Anonymizing Techniques</a:t>
            </a:r>
          </a:p>
          <a:p>
            <a:pPr lvl="1">
              <a:buFont typeface="Wingdings" charset="2"/>
              <a:buChar char="Ø"/>
            </a:pPr>
            <a:r>
              <a:rPr lang="en-US" sz="1800" dirty="0">
                <a:solidFill>
                  <a:srgbClr val="000000"/>
                </a:solidFill>
                <a:latin typeface="Times New Roman" charset="0"/>
                <a:ea typeface="Times New Roman" charset="0"/>
                <a:cs typeface="Times New Roman" charset="0"/>
              </a:rPr>
              <a:t>Anonymizing Services – Insecure</a:t>
            </a:r>
          </a:p>
          <a:p>
            <a:pPr lvl="1">
              <a:buFont typeface="Wingdings" charset="2"/>
              <a:buChar char="Ø"/>
            </a:pPr>
            <a:r>
              <a:rPr lang="en-US" sz="1800" dirty="0">
                <a:solidFill>
                  <a:srgbClr val="000000"/>
                </a:solidFill>
                <a:latin typeface="Times New Roman" charset="0"/>
                <a:ea typeface="Times New Roman" charset="0"/>
                <a:cs typeface="Times New Roman" charset="0"/>
              </a:rPr>
              <a:t>TOR – Insecure</a:t>
            </a:r>
          </a:p>
          <a:p>
            <a:pPr lvl="1">
              <a:buFont typeface="Wingdings" charset="2"/>
              <a:buChar char="Ø"/>
            </a:pPr>
            <a:r>
              <a:rPr lang="en-US" sz="1800" dirty="0">
                <a:solidFill>
                  <a:srgbClr val="000000"/>
                </a:solidFill>
                <a:latin typeface="Times New Roman" charset="0"/>
                <a:ea typeface="Times New Roman" charset="0"/>
                <a:cs typeface="Times New Roman" charset="0"/>
              </a:rPr>
              <a:t>IP Changing Services – Insecure</a:t>
            </a:r>
          </a:p>
          <a:p>
            <a:pPr lvl="1">
              <a:buFont typeface="Wingdings" charset="2"/>
              <a:buChar char="Ø"/>
            </a:pPr>
            <a:r>
              <a:rPr lang="en-US" sz="1800" dirty="0">
                <a:solidFill>
                  <a:srgbClr val="000000"/>
                </a:solidFill>
                <a:latin typeface="Times New Roman" charset="0"/>
                <a:ea typeface="Times New Roman" charset="0"/>
                <a:cs typeface="Times New Roman" charset="0"/>
              </a:rPr>
              <a:t>Proxy Servers – Insecure</a:t>
            </a:r>
          </a:p>
          <a:p>
            <a:pPr>
              <a:buFont typeface="Wingdings" charset="2"/>
              <a:buChar char="Ø"/>
            </a:pPr>
            <a:r>
              <a:rPr lang="en-US" sz="1800" dirty="0">
                <a:solidFill>
                  <a:srgbClr val="000000"/>
                </a:solidFill>
                <a:latin typeface="Times New Roman" charset="0"/>
                <a:ea typeface="Times New Roman" charset="0"/>
                <a:cs typeface="Times New Roman" charset="0"/>
              </a:rPr>
              <a:t>Additional Steps are Required</a:t>
            </a:r>
          </a:p>
          <a:p>
            <a:pPr lvl="1">
              <a:buFont typeface="Wingdings" charset="2"/>
              <a:buChar char="Ø"/>
            </a:pPr>
            <a:r>
              <a:rPr lang="en-US" sz="1800" dirty="0">
                <a:solidFill>
                  <a:srgbClr val="000000"/>
                </a:solidFill>
                <a:latin typeface="Times New Roman" charset="0"/>
                <a:ea typeface="Times New Roman" charset="0"/>
                <a:cs typeface="Times New Roman" charset="0"/>
              </a:rPr>
              <a:t>Use multiple methods</a:t>
            </a:r>
          </a:p>
          <a:p>
            <a:pPr lvl="1">
              <a:buFont typeface="Wingdings" charset="2"/>
              <a:buChar char="Ø"/>
            </a:pPr>
            <a:r>
              <a:rPr lang="en-US" sz="1800" dirty="0">
                <a:solidFill>
                  <a:srgbClr val="000000"/>
                </a:solidFill>
                <a:latin typeface="Times New Roman" charset="0"/>
                <a:ea typeface="Times New Roman" charset="0"/>
                <a:cs typeface="Times New Roman" charset="0"/>
              </a:rPr>
              <a:t>Change MAC address</a:t>
            </a:r>
          </a:p>
          <a:p>
            <a:pPr lvl="1">
              <a:buFont typeface="Wingdings" charset="2"/>
              <a:buChar char="Ø"/>
            </a:pPr>
            <a:r>
              <a:rPr lang="en-US" sz="1800" dirty="0">
                <a:solidFill>
                  <a:srgbClr val="000000"/>
                </a:solidFill>
                <a:latin typeface="Times New Roman" charset="0"/>
                <a:ea typeface="Times New Roman" charset="0"/>
                <a:cs typeface="Times New Roman" charset="0"/>
              </a:rPr>
              <a:t>Route through Public </a:t>
            </a:r>
            <a:r>
              <a:rPr lang="en-US" sz="1800" dirty="0" err="1">
                <a:solidFill>
                  <a:srgbClr val="000000"/>
                </a:solidFill>
                <a:latin typeface="Times New Roman" charset="0"/>
                <a:ea typeface="Times New Roman" charset="0"/>
                <a:cs typeface="Times New Roman" charset="0"/>
              </a:rPr>
              <a:t>WiFi</a:t>
            </a:r>
            <a:endParaRPr lang="en-US" sz="1800" dirty="0">
              <a:solidFill>
                <a:srgbClr val="000000"/>
              </a:solidFill>
              <a:latin typeface="Times New Roman" charset="0"/>
              <a:ea typeface="Times New Roman" charset="0"/>
              <a:cs typeface="Times New Roman" charset="0"/>
            </a:endParaRPr>
          </a:p>
          <a:p>
            <a:pPr lvl="2">
              <a:buFont typeface="Wingdings" charset="2"/>
              <a:buChar char="Ø"/>
            </a:pPr>
            <a:r>
              <a:rPr lang="en-US" sz="1800" dirty="0">
                <a:solidFill>
                  <a:srgbClr val="000000"/>
                </a:solidFill>
                <a:latin typeface="Times New Roman" charset="0"/>
                <a:ea typeface="Times New Roman" charset="0"/>
                <a:cs typeface="Times New Roman" charset="0"/>
              </a:rPr>
              <a:t>Hop with Wireless Access Points (WAP)</a:t>
            </a:r>
          </a:p>
          <a:p>
            <a:pPr lvl="2">
              <a:buFont typeface="Wingdings" charset="2"/>
              <a:buChar char="Ø"/>
            </a:pPr>
            <a:r>
              <a:rPr lang="en-US" sz="1800" dirty="0" err="1">
                <a:solidFill>
                  <a:srgbClr val="000000"/>
                </a:solidFill>
                <a:latin typeface="Times New Roman" charset="0"/>
                <a:ea typeface="Times New Roman" charset="0"/>
                <a:cs typeface="Times New Roman" charset="0"/>
              </a:rPr>
              <a:t>WiFi</a:t>
            </a:r>
            <a:r>
              <a:rPr lang="en-US" sz="1800" dirty="0">
                <a:solidFill>
                  <a:srgbClr val="000000"/>
                </a:solidFill>
                <a:latin typeface="Times New Roman" charset="0"/>
                <a:ea typeface="Times New Roman" charset="0"/>
                <a:cs typeface="Times New Roman" charset="0"/>
              </a:rPr>
              <a:t> bridging</a:t>
            </a:r>
          </a:p>
          <a:p>
            <a:pPr lvl="1">
              <a:buFont typeface="Wingdings" charset="2"/>
              <a:buChar char="Ø"/>
            </a:pPr>
            <a:r>
              <a:rPr lang="en-US" sz="1800" dirty="0">
                <a:solidFill>
                  <a:srgbClr val="000000"/>
                </a:solidFill>
                <a:latin typeface="Times New Roman" charset="0"/>
                <a:ea typeface="Times New Roman" charset="0"/>
                <a:cs typeface="Times New Roman" charset="0"/>
              </a:rPr>
              <a:t>Use prepaid cell phone modems</a:t>
            </a:r>
          </a:p>
          <a:p>
            <a:pPr lvl="1">
              <a:buFont typeface="Wingdings" charset="2"/>
              <a:buChar char="Ø"/>
            </a:pPr>
            <a:r>
              <a:rPr lang="en-US" sz="1800" dirty="0">
                <a:solidFill>
                  <a:srgbClr val="000000"/>
                </a:solidFill>
                <a:latin typeface="Times New Roman" charset="0"/>
                <a:ea typeface="Times New Roman" charset="0"/>
                <a:cs typeface="Times New Roman" charset="0"/>
              </a:rPr>
              <a:t>Use phone number masking</a:t>
            </a:r>
          </a:p>
          <a:p>
            <a:pPr lvl="1">
              <a:buFont typeface="Wingdings" charset="2"/>
              <a:buChar char="Ø"/>
            </a:pPr>
            <a:r>
              <a:rPr lang="en-US" sz="1800" dirty="0">
                <a:solidFill>
                  <a:srgbClr val="000000"/>
                </a:solidFill>
                <a:latin typeface="Times New Roman" charset="0"/>
                <a:ea typeface="Times New Roman" charset="0"/>
                <a:cs typeface="Times New Roman" charset="0"/>
              </a:rPr>
              <a:t>Email header masking</a:t>
            </a:r>
          </a:p>
          <a:p>
            <a:pPr lvl="1">
              <a:buFont typeface="Wingdings" charset="2"/>
              <a:buChar char="Ø"/>
            </a:pPr>
            <a:r>
              <a:rPr lang="en-US" sz="1800" dirty="0">
                <a:solidFill>
                  <a:srgbClr val="000000"/>
                </a:solidFill>
                <a:latin typeface="Times New Roman" charset="0"/>
                <a:ea typeface="Times New Roman" charset="0"/>
                <a:cs typeface="Times New Roman" charset="0"/>
              </a:rPr>
              <a:t>Web-based proxy services (recon, scanning, etc)</a:t>
            </a:r>
          </a:p>
          <a:p>
            <a:pPr lvl="1">
              <a:buFont typeface="Wingdings" charset="2"/>
              <a:buChar char="Ø"/>
            </a:pPr>
            <a:r>
              <a:rPr lang="en-US" sz="1800" dirty="0">
                <a:solidFill>
                  <a:srgbClr val="000000"/>
                </a:solidFill>
                <a:latin typeface="Times New Roman" charset="0"/>
                <a:ea typeface="Times New Roman" charset="0"/>
                <a:cs typeface="Times New Roman" charset="0"/>
              </a:rPr>
              <a:t>Pivoting</a:t>
            </a:r>
          </a:p>
          <a:p>
            <a:pPr>
              <a:buFont typeface="Wingdings" charset="2"/>
              <a:buChar char="Ø"/>
            </a:pPr>
            <a:r>
              <a:rPr lang="en-US" sz="1800" dirty="0">
                <a:solidFill>
                  <a:srgbClr val="000000"/>
                </a:solidFill>
                <a:latin typeface="Times New Roman" charset="0"/>
                <a:ea typeface="Times New Roman" charset="0"/>
                <a:cs typeface="Times New Roman" charset="0"/>
              </a:rPr>
              <a:t>The Art of Invisibility / Ghost in the Wires</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pic>
        <p:nvPicPr>
          <p:cNvPr id="12" name="Picture 11">
            <a:extLst>
              <a:ext uri="{FF2B5EF4-FFF2-40B4-BE49-F238E27FC236}">
                <a16:creationId xmlns:a16="http://schemas.microsoft.com/office/drawing/2014/main" id="{493647B6-3663-400C-AD88-2E9CFF6AF2BC}"/>
              </a:ext>
            </a:extLst>
          </p:cNvPr>
          <p:cNvPicPr>
            <a:picLocks noChangeAspect="1"/>
          </p:cNvPicPr>
          <p:nvPr/>
        </p:nvPicPr>
        <p:blipFill>
          <a:blip r:embed="rId2"/>
          <a:stretch>
            <a:fillRect/>
          </a:stretch>
        </p:blipFill>
        <p:spPr>
          <a:xfrm>
            <a:off x="5462588" y="907444"/>
            <a:ext cx="3588454" cy="5736833"/>
          </a:xfrm>
          <a:prstGeom prst="rect">
            <a:avLst/>
          </a:prstGeom>
        </p:spPr>
      </p:pic>
    </p:spTree>
    <p:extLst>
      <p:ext uri="{BB962C8B-B14F-4D97-AF65-F5344CB8AC3E}">
        <p14:creationId xmlns:p14="http://schemas.microsoft.com/office/powerpoint/2010/main" val="403574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Document Findings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Everything should be documented</a:t>
            </a:r>
          </a:p>
          <a:p>
            <a:pPr indent="-285750">
              <a:buFont typeface="Wingdings" charset="2"/>
              <a:buChar char="Ø"/>
            </a:pPr>
            <a:r>
              <a:rPr lang="en-US" sz="1800" dirty="0">
                <a:solidFill>
                  <a:srgbClr val="000000"/>
                </a:solidFill>
                <a:latin typeface="Times New Roman" charset="0"/>
                <a:ea typeface="Times New Roman" charset="0"/>
                <a:cs typeface="Times New Roman" charset="0"/>
              </a:rPr>
              <a:t>You never know when a piece of information will become useful</a:t>
            </a:r>
          </a:p>
          <a:p>
            <a:pPr indent="-285750">
              <a:buFont typeface="Wingdings" charset="2"/>
              <a:buChar char="Ø"/>
            </a:pPr>
            <a:r>
              <a:rPr lang="en-US" sz="1800" dirty="0">
                <a:solidFill>
                  <a:srgbClr val="000000"/>
                </a:solidFill>
                <a:latin typeface="Times New Roman" charset="0"/>
                <a:ea typeface="Times New Roman" charset="0"/>
                <a:cs typeface="Times New Roman" charset="0"/>
              </a:rPr>
              <a:t>Minimum target data</a:t>
            </a:r>
          </a:p>
          <a:p>
            <a:pPr lvl="1">
              <a:buFont typeface="Wingdings" charset="2"/>
              <a:buChar char="Ø"/>
            </a:pPr>
            <a:r>
              <a:rPr lang="en-US" sz="1800" dirty="0">
                <a:solidFill>
                  <a:srgbClr val="000000"/>
                </a:solidFill>
                <a:latin typeface="Times New Roman" charset="0"/>
                <a:ea typeface="Times New Roman" charset="0"/>
                <a:cs typeface="Times New Roman" charset="0"/>
              </a:rPr>
              <a:t>Names</a:t>
            </a:r>
          </a:p>
          <a:p>
            <a:pPr lvl="1">
              <a:buFont typeface="Wingdings" charset="2"/>
              <a:buChar char="Ø"/>
            </a:pPr>
            <a:r>
              <a:rPr lang="en-US" sz="1800" dirty="0">
                <a:solidFill>
                  <a:srgbClr val="000000"/>
                </a:solidFill>
                <a:latin typeface="Times New Roman" charset="0"/>
                <a:ea typeface="Times New Roman" charset="0"/>
                <a:cs typeface="Times New Roman" charset="0"/>
              </a:rPr>
              <a:t>IP Addresses</a:t>
            </a:r>
          </a:p>
          <a:p>
            <a:pPr lvl="1">
              <a:buFont typeface="Wingdings" charset="2"/>
              <a:buChar char="Ø"/>
            </a:pPr>
            <a:r>
              <a:rPr lang="en-US" sz="1800" dirty="0">
                <a:solidFill>
                  <a:srgbClr val="000000"/>
                </a:solidFill>
                <a:latin typeface="Times New Roman" charset="0"/>
                <a:ea typeface="Times New Roman" charset="0"/>
                <a:cs typeface="Times New Roman" charset="0"/>
              </a:rPr>
              <a:t>Operating system and applications with version data</a:t>
            </a:r>
          </a:p>
          <a:p>
            <a:pPr lvl="1">
              <a:buFont typeface="Wingdings" charset="2"/>
              <a:buChar char="Ø"/>
            </a:pPr>
            <a:r>
              <a:rPr lang="en-US" sz="1800" dirty="0">
                <a:solidFill>
                  <a:srgbClr val="000000"/>
                </a:solidFill>
                <a:latin typeface="Times New Roman" charset="0"/>
                <a:ea typeface="Times New Roman" charset="0"/>
                <a:cs typeface="Times New Roman" charset="0"/>
              </a:rPr>
              <a:t>Listening ports</a:t>
            </a:r>
          </a:p>
          <a:p>
            <a:pPr lvl="1">
              <a:buFont typeface="Wingdings" charset="2"/>
              <a:buChar char="Ø"/>
            </a:pPr>
            <a:r>
              <a:rPr lang="en-US" sz="1800" dirty="0">
                <a:solidFill>
                  <a:srgbClr val="000000"/>
                </a:solidFill>
                <a:latin typeface="Times New Roman" charset="0"/>
                <a:ea typeface="Times New Roman" charset="0"/>
                <a:cs typeface="Times New Roman" charset="0"/>
              </a:rPr>
              <a:t>Known vulnerabilities</a:t>
            </a:r>
          </a:p>
          <a:p>
            <a:pPr lvl="1">
              <a:buFont typeface="Wingdings" charset="2"/>
              <a:buChar char="Ø"/>
            </a:pPr>
            <a:r>
              <a:rPr lang="en-US" sz="1800" dirty="0">
                <a:solidFill>
                  <a:srgbClr val="000000"/>
                </a:solidFill>
                <a:latin typeface="Times New Roman" charset="0"/>
                <a:ea typeface="Times New Roman" charset="0"/>
                <a:cs typeface="Times New Roman" charset="0"/>
              </a:rPr>
              <a:t>Admin accounts and credentials</a:t>
            </a:r>
          </a:p>
          <a:p>
            <a:pPr lvl="1">
              <a:buFont typeface="Wingdings" charset="2"/>
              <a:buChar char="Ø"/>
            </a:pPr>
            <a:r>
              <a:rPr lang="en-US" sz="1800" dirty="0">
                <a:solidFill>
                  <a:srgbClr val="000000"/>
                </a:solidFill>
                <a:latin typeface="Times New Roman" charset="0"/>
                <a:ea typeface="Times New Roman" charset="0"/>
                <a:cs typeface="Times New Roman" charset="0"/>
              </a:rPr>
              <a:t>User and miscellaneous accounts and credentials</a:t>
            </a:r>
          </a:p>
          <a:p>
            <a:pPr lvl="1">
              <a:buFont typeface="Wingdings" charset="2"/>
              <a:buChar char="Ø"/>
            </a:pPr>
            <a:r>
              <a:rPr lang="en-US" sz="1800" dirty="0">
                <a:solidFill>
                  <a:srgbClr val="000000"/>
                </a:solidFill>
                <a:latin typeface="Times New Roman" charset="0"/>
                <a:ea typeface="Times New Roman" charset="0"/>
                <a:cs typeface="Times New Roman" charset="0"/>
              </a:rPr>
              <a:t>Usernames, cracked passwords and hashes</a:t>
            </a:r>
          </a:p>
          <a:p>
            <a:pPr lvl="1">
              <a:buFont typeface="Wingdings" charset="2"/>
              <a:buChar char="Ø"/>
            </a:pPr>
            <a:r>
              <a:rPr lang="en-US" sz="1800" dirty="0">
                <a:solidFill>
                  <a:srgbClr val="000000"/>
                </a:solidFill>
                <a:latin typeface="Times New Roman" charset="0"/>
                <a:ea typeface="Times New Roman" charset="0"/>
                <a:cs typeface="Times New Roman" charset="0"/>
              </a:rPr>
              <a:t>Pillaged data (Security tokens, encryption keys)</a:t>
            </a:r>
          </a:p>
          <a:p>
            <a:pPr lvl="1">
              <a:buFont typeface="Wingdings" charset="2"/>
              <a:buChar char="Ø"/>
            </a:pPr>
            <a:r>
              <a:rPr lang="en-US" sz="1800" dirty="0">
                <a:solidFill>
                  <a:srgbClr val="000000"/>
                </a:solidFill>
                <a:latin typeface="Times New Roman" charset="0"/>
                <a:ea typeface="Times New Roman" charset="0"/>
                <a:cs typeface="Times New Roman" charset="0"/>
              </a:rPr>
              <a:t>Target and associations (Businesses, coworkers, friends)</a:t>
            </a:r>
          </a:p>
          <a:p>
            <a:pPr lvl="1">
              <a:buFont typeface="Wingdings" charset="2"/>
              <a:buChar char="Ø"/>
            </a:pPr>
            <a:r>
              <a:rPr lang="en-US" sz="1800" dirty="0">
                <a:solidFill>
                  <a:srgbClr val="000000"/>
                </a:solidFill>
                <a:latin typeface="Times New Roman" charset="0"/>
                <a:ea typeface="Times New Roman" charset="0"/>
                <a:cs typeface="Times New Roman" charset="0"/>
              </a:rPr>
              <a:t>Personal data (web scraping, people searches, credential searches)</a:t>
            </a:r>
          </a:p>
          <a:p>
            <a:pPr lvl="1">
              <a:buFont typeface="Wingdings" charset="2"/>
              <a:buChar char="Ø"/>
            </a:pPr>
            <a:r>
              <a:rPr lang="en-US" sz="1800" dirty="0">
                <a:solidFill>
                  <a:srgbClr val="000000"/>
                </a:solidFill>
                <a:latin typeface="Times New Roman" charset="0"/>
                <a:ea typeface="Times New Roman" charset="0"/>
                <a:cs typeface="Times New Roman" charset="0"/>
              </a:rPr>
              <a:t>How things were discovered (Scan, web search, zone transfer, metadata, social engineering, told during scoping)</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2872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err="1">
                <a:latin typeface="Times New Roman" charset="0"/>
                <a:ea typeface="Times New Roman" charset="0"/>
                <a:cs typeface="Times New Roman" charset="0"/>
              </a:rPr>
              <a:t>Whois</a:t>
            </a:r>
            <a:r>
              <a:rPr lang="en-US" sz="3600" dirty="0">
                <a:latin typeface="Times New Roman" charset="0"/>
                <a:ea typeface="Times New Roman" charset="0"/>
                <a:cs typeface="Times New Roman" charset="0"/>
              </a:rPr>
              <a:t> Searches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6114273"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Query various registrars to determine information about the target’s internet gateway</a:t>
            </a:r>
          </a:p>
          <a:p>
            <a:pPr lvl="1">
              <a:buFont typeface="Wingdings" charset="2"/>
              <a:buChar char="Ø"/>
            </a:pPr>
            <a:r>
              <a:rPr lang="en-US" sz="1800" dirty="0">
                <a:solidFill>
                  <a:srgbClr val="000000"/>
                </a:solidFill>
                <a:latin typeface="Times New Roman" charset="0"/>
                <a:ea typeface="Times New Roman" charset="0"/>
                <a:cs typeface="Times New Roman" charset="0"/>
              </a:rPr>
              <a:t>Web-based </a:t>
            </a:r>
            <a:r>
              <a:rPr lang="en-US" sz="1800" dirty="0" err="1">
                <a:solidFill>
                  <a:srgbClr val="000000"/>
                </a:solidFill>
                <a:latin typeface="Times New Roman" charset="0"/>
                <a:ea typeface="Times New Roman" charset="0"/>
                <a:cs typeface="Times New Roman" charset="0"/>
              </a:rPr>
              <a:t>whois</a:t>
            </a:r>
            <a:r>
              <a:rPr lang="en-US" sz="1800" dirty="0">
                <a:solidFill>
                  <a:srgbClr val="000000"/>
                </a:solidFill>
                <a:latin typeface="Times New Roman" charset="0"/>
                <a:ea typeface="Times New Roman" charset="0"/>
                <a:cs typeface="Times New Roman" charset="0"/>
              </a:rPr>
              <a:t> sites</a:t>
            </a:r>
          </a:p>
          <a:p>
            <a:pPr lvl="1">
              <a:buFont typeface="Wingdings" charset="2"/>
              <a:buChar char="Ø"/>
            </a:pPr>
            <a:r>
              <a:rPr lang="en-US" sz="1800" dirty="0">
                <a:solidFill>
                  <a:srgbClr val="000000"/>
                </a:solidFill>
                <a:latin typeface="Times New Roman" charset="0"/>
                <a:ea typeface="Times New Roman" charset="0"/>
                <a:cs typeface="Times New Roman" charset="0"/>
              </a:rPr>
              <a:t>Command line tools ($ </a:t>
            </a:r>
            <a:r>
              <a:rPr lang="en-US" sz="1800" dirty="0" err="1">
                <a:solidFill>
                  <a:srgbClr val="000000"/>
                </a:solidFill>
                <a:latin typeface="Times New Roman" charset="0"/>
                <a:ea typeface="Times New Roman" charset="0"/>
                <a:cs typeface="Times New Roman" charset="0"/>
              </a:rPr>
              <a:t>whois</a:t>
            </a:r>
            <a:r>
              <a:rPr lang="en-US" sz="1800" dirty="0">
                <a:solidFill>
                  <a:srgbClr val="000000"/>
                </a:solidFill>
                <a:latin typeface="Times New Roman" charset="0"/>
                <a:ea typeface="Times New Roman" charset="0"/>
                <a:cs typeface="Times New Roman" charset="0"/>
              </a:rPr>
              <a:t> 8.8.8.8)</a:t>
            </a:r>
          </a:p>
          <a:p>
            <a:pPr lvl="1">
              <a:buFont typeface="Wingdings" charset="2"/>
              <a:buChar char="Ø"/>
            </a:pPr>
            <a:r>
              <a:rPr lang="en-US" sz="1800" dirty="0">
                <a:solidFill>
                  <a:srgbClr val="000000"/>
                </a:solidFill>
                <a:latin typeface="Times New Roman" charset="0"/>
                <a:ea typeface="Times New Roman" charset="0"/>
                <a:cs typeface="Times New Roman" charset="0"/>
              </a:rPr>
              <a:t>Don’t blindly trust the results</a:t>
            </a:r>
          </a:p>
          <a:p>
            <a:pPr>
              <a:buFont typeface="Wingdings" charset="2"/>
              <a:buChar char="Ø"/>
            </a:pPr>
            <a:r>
              <a:rPr lang="en-US" sz="1800" dirty="0">
                <a:solidFill>
                  <a:srgbClr val="000000"/>
                </a:solidFill>
                <a:latin typeface="Times New Roman" charset="0"/>
                <a:ea typeface="Times New Roman" charset="0"/>
                <a:cs typeface="Times New Roman" charset="0"/>
              </a:rPr>
              <a:t>Start with </a:t>
            </a:r>
            <a:r>
              <a:rPr lang="en-US" sz="1800" dirty="0" err="1">
                <a:solidFill>
                  <a:srgbClr val="000000"/>
                </a:solidFill>
                <a:latin typeface="Times New Roman" charset="0"/>
                <a:ea typeface="Times New Roman" charset="0"/>
                <a:cs typeface="Times New Roman" charset="0"/>
              </a:rPr>
              <a:t>InterNIC</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r>
              <a:rPr lang="en-US" sz="1800" dirty="0">
                <a:solidFill>
                  <a:srgbClr val="000000"/>
                </a:solidFill>
                <a:latin typeface="Times New Roman" charset="0"/>
                <a:ea typeface="Times New Roman" charset="0"/>
                <a:cs typeface="Times New Roman" charset="0"/>
              </a:rPr>
              <a:t>Explore individual registrars for more details</a:t>
            </a:r>
          </a:p>
          <a:p>
            <a:pPr lvl="1">
              <a:buFont typeface="Wingdings" charset="2"/>
              <a:buChar char="Ø"/>
            </a:pPr>
            <a:r>
              <a:rPr lang="en-US" sz="1800" dirty="0">
                <a:solidFill>
                  <a:srgbClr val="000000"/>
                </a:solidFill>
                <a:latin typeface="Times New Roman" charset="0"/>
                <a:ea typeface="Times New Roman" charset="0"/>
                <a:cs typeface="Times New Roman" charset="0"/>
              </a:rPr>
              <a:t>CIDR block size – target network size</a:t>
            </a:r>
          </a:p>
          <a:p>
            <a:pPr lvl="1">
              <a:buFont typeface="Wingdings" charset="2"/>
              <a:buChar char="Ø"/>
            </a:pPr>
            <a:r>
              <a:rPr lang="en-US" sz="1800" dirty="0">
                <a:solidFill>
                  <a:srgbClr val="000000"/>
                </a:solidFill>
                <a:latin typeface="Times New Roman" charset="0"/>
                <a:ea typeface="Times New Roman" charset="0"/>
                <a:cs typeface="Times New Roman" charset="0"/>
              </a:rPr>
              <a:t>Autonomous System (AS) number assignments – internal routing details</a:t>
            </a:r>
          </a:p>
          <a:p>
            <a:pPr lvl="1">
              <a:buFont typeface="Wingdings" charset="2"/>
              <a:buChar char="Ø"/>
            </a:pPr>
            <a:r>
              <a:rPr lang="en-US" sz="1800" dirty="0">
                <a:solidFill>
                  <a:srgbClr val="000000"/>
                </a:solidFill>
                <a:latin typeface="Times New Roman" charset="0"/>
                <a:ea typeface="Times New Roman" charset="0"/>
                <a:cs typeface="Times New Roman" charset="0"/>
              </a:rPr>
              <a:t>Registrant as well as administrative and technical points of contact</a:t>
            </a:r>
          </a:p>
          <a:p>
            <a:pPr lvl="1">
              <a:buFont typeface="Wingdings" charset="2"/>
              <a:buChar char="Ø"/>
            </a:pPr>
            <a:r>
              <a:rPr lang="en-US" sz="1800" dirty="0">
                <a:solidFill>
                  <a:srgbClr val="000000"/>
                </a:solidFill>
                <a:latin typeface="Times New Roman" charset="0"/>
                <a:ea typeface="Times New Roman" charset="0"/>
                <a:cs typeface="Times New Roman" charset="0"/>
              </a:rPr>
              <a:t>Name servers and IP addresses</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
        <p:nvSpPr>
          <p:cNvPr id="7" name="object 6">
            <a:extLst>
              <a:ext uri="{FF2B5EF4-FFF2-40B4-BE49-F238E27FC236}">
                <a16:creationId xmlns:a16="http://schemas.microsoft.com/office/drawing/2014/main" id="{7C902259-CB77-49A7-8984-3904BE1BF0FC}"/>
              </a:ext>
            </a:extLst>
          </p:cNvPr>
          <p:cNvSpPr/>
          <p:nvPr/>
        </p:nvSpPr>
        <p:spPr>
          <a:xfrm>
            <a:off x="6428763" y="1079863"/>
            <a:ext cx="2637729" cy="2046513"/>
          </a:xfrm>
          <a:prstGeom prst="rect">
            <a:avLst/>
          </a:prstGeom>
          <a:blipFill>
            <a:blip r:embed="rId2"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725C9241-D352-43AD-B15E-F71BE25846CD}"/>
              </a:ext>
            </a:extLst>
          </p:cNvPr>
          <p:cNvSpPr/>
          <p:nvPr/>
        </p:nvSpPr>
        <p:spPr>
          <a:xfrm>
            <a:off x="6428762" y="3298795"/>
            <a:ext cx="2637729" cy="1481833"/>
          </a:xfrm>
          <a:prstGeom prst="rect">
            <a:avLst/>
          </a:prstGeom>
          <a:blipFill>
            <a:blip r:embed="rId3"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226809F5-4C1B-45B2-AE4D-E7A80DDCAE58}"/>
              </a:ext>
            </a:extLst>
          </p:cNvPr>
          <p:cNvSpPr/>
          <p:nvPr/>
        </p:nvSpPr>
        <p:spPr>
          <a:xfrm>
            <a:off x="6428761" y="4953047"/>
            <a:ext cx="2637728" cy="169568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9324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8601</TotalTime>
  <Words>3231</Words>
  <Application>Microsoft Macintosh PowerPoint</Application>
  <PresentationFormat>On-screen Show (4:3)</PresentationFormat>
  <Paragraphs>471</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 New Roman</vt:lpstr>
      <vt:lpstr>Wingdings</vt:lpstr>
      <vt:lpstr>Office Theme</vt:lpstr>
      <vt:lpstr>PowerPoint Presentation</vt:lpstr>
      <vt:lpstr>Agenda</vt:lpstr>
      <vt:lpstr>Pentesting Stages</vt:lpstr>
      <vt:lpstr>Cyber Reconnaissance</vt:lpstr>
      <vt:lpstr>Anonymity &amp; Attribution</vt:lpstr>
      <vt:lpstr>Sock Puppets</vt:lpstr>
      <vt:lpstr>Anonymization is Hard</vt:lpstr>
      <vt:lpstr>Document Findings</vt:lpstr>
      <vt:lpstr>Whois Searches</vt:lpstr>
      <vt:lpstr>Whois Searches</vt:lpstr>
      <vt:lpstr>DNS Lookups</vt:lpstr>
      <vt:lpstr>nslookup Command</vt:lpstr>
      <vt:lpstr>nslookup Interactively</vt:lpstr>
      <vt:lpstr>nslookup Recurse / Norecurse</vt:lpstr>
      <vt:lpstr>dig Command</vt:lpstr>
      <vt:lpstr>OSINT Framework</vt:lpstr>
      <vt:lpstr>People Searches</vt:lpstr>
      <vt:lpstr>TLO</vt:lpstr>
      <vt:lpstr>TLO</vt:lpstr>
      <vt:lpstr>TLO – Social Media</vt:lpstr>
      <vt:lpstr>TLO – Employment</vt:lpstr>
      <vt:lpstr>TLO – Vehicle Sightings</vt:lpstr>
      <vt:lpstr>Credentials Search</vt:lpstr>
      <vt:lpstr>Social Media Search</vt:lpstr>
      <vt:lpstr>Social Media Monitoring</vt:lpstr>
      <vt:lpstr>Web Scraping</vt:lpstr>
      <vt:lpstr>Web Scraping</vt:lpstr>
      <vt:lpstr>Job Postings</vt:lpstr>
      <vt:lpstr>Automated Tools</vt:lpstr>
      <vt:lpstr>Maltego</vt:lpstr>
      <vt:lpstr>Automated Tools</vt:lpstr>
      <vt:lpstr>Metadata</vt:lpstr>
      <vt:lpstr>Metadata – File Types</vt:lpstr>
      <vt:lpstr>Metadata – Tools</vt:lpstr>
      <vt:lpstr>Metadata – EXIFTool</vt:lpstr>
      <vt:lpstr>FOCA</vt:lpstr>
      <vt:lpstr>FOCA</vt:lpstr>
      <vt:lpstr>Google Searches</vt:lpstr>
      <vt:lpstr>Google Hacking Database</vt:lpstr>
      <vt:lpstr>Search Diggity</vt:lpstr>
      <vt:lpstr>Google Cache &amp; Wayback</vt:lpstr>
      <vt:lpstr>Discover Scripts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CYBV 326  Introductory Methods of Network Analysis  Week 2   Application Layer</dc:title>
  <dc:creator>Paul Wagner</dc:creator>
  <cp:lastModifiedBy>Wagner, Paul E - (paulewagner)</cp:lastModifiedBy>
  <cp:revision>103</cp:revision>
  <dcterms:modified xsi:type="dcterms:W3CDTF">2022-07-17T23:49:54Z</dcterms:modified>
</cp:coreProperties>
</file>